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0"/>
  </p:notesMasterIdLst>
  <p:sldIdLst>
    <p:sldId id="810" r:id="rId2"/>
    <p:sldId id="260" r:id="rId3"/>
    <p:sldId id="1098" r:id="rId4"/>
    <p:sldId id="261" r:id="rId5"/>
    <p:sldId id="264" r:id="rId6"/>
    <p:sldId id="262" r:id="rId7"/>
    <p:sldId id="266" r:id="rId8"/>
    <p:sldId id="265" r:id="rId9"/>
    <p:sldId id="1032" r:id="rId10"/>
    <p:sldId id="272" r:id="rId11"/>
    <p:sldId id="1125" r:id="rId12"/>
    <p:sldId id="429" r:id="rId13"/>
    <p:sldId id="1131" r:id="rId14"/>
    <p:sldId id="1127" r:id="rId15"/>
    <p:sldId id="1112" r:id="rId16"/>
    <p:sldId id="1113" r:id="rId17"/>
    <p:sldId id="1128" r:id="rId18"/>
    <p:sldId id="1120" r:id="rId19"/>
    <p:sldId id="1114" r:id="rId20"/>
    <p:sldId id="1115" r:id="rId21"/>
    <p:sldId id="1116" r:id="rId22"/>
    <p:sldId id="1118" r:id="rId23"/>
    <p:sldId id="1122" r:id="rId24"/>
    <p:sldId id="1123" r:id="rId25"/>
    <p:sldId id="1124" r:id="rId26"/>
    <p:sldId id="1129" r:id="rId27"/>
    <p:sldId id="1099" r:id="rId28"/>
    <p:sldId id="1100" r:id="rId29"/>
    <p:sldId id="1101" r:id="rId30"/>
    <p:sldId id="1102" r:id="rId31"/>
    <p:sldId id="878" r:id="rId32"/>
    <p:sldId id="1132" r:id="rId33"/>
    <p:sldId id="879" r:id="rId34"/>
    <p:sldId id="1059" r:id="rId35"/>
    <p:sldId id="807" r:id="rId36"/>
    <p:sldId id="280" r:id="rId37"/>
    <p:sldId id="281" r:id="rId38"/>
    <p:sldId id="271" r:id="rId39"/>
    <p:sldId id="282" r:id="rId40"/>
    <p:sldId id="283" r:id="rId41"/>
    <p:sldId id="284" r:id="rId42"/>
    <p:sldId id="269" r:id="rId43"/>
    <p:sldId id="285" r:id="rId44"/>
    <p:sldId id="1130" r:id="rId45"/>
    <p:sldId id="496" r:id="rId46"/>
    <p:sldId id="1133" r:id="rId47"/>
    <p:sldId id="1134" r:id="rId48"/>
    <p:sldId id="1135" r:id="rId49"/>
    <p:sldId id="1136" r:id="rId50"/>
    <p:sldId id="1137" r:id="rId51"/>
    <p:sldId id="1138" r:id="rId52"/>
    <p:sldId id="1139" r:id="rId53"/>
    <p:sldId id="1140" r:id="rId54"/>
    <p:sldId id="1141" r:id="rId55"/>
    <p:sldId id="1142" r:id="rId56"/>
    <p:sldId id="1143" r:id="rId57"/>
    <p:sldId id="1144" r:id="rId58"/>
    <p:sldId id="114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0" autoAdjust="0"/>
    <p:restoredTop sz="94660"/>
  </p:normalViewPr>
  <p:slideViewPr>
    <p:cSldViewPr>
      <p:cViewPr varScale="1">
        <p:scale>
          <a:sx n="86" d="100"/>
          <a:sy n="86" d="100"/>
        </p:scale>
        <p:origin x="699" y="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5BB23-0662-4DD4-AFCC-2FAF6FDF5834}"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40A0AC34-4423-4F10-867C-35DA183EFC0C}">
      <dgm:prSet custT="1"/>
      <dgm:spPr/>
      <dgm:t>
        <a:bodyPr/>
        <a:lstStyle/>
        <a:p>
          <a:r>
            <a:rPr lang="pt-BR" sz="2000" dirty="0">
              <a:latin typeface="Times New Roman" panose="02020603050405020304" pitchFamily="18" charset="0"/>
              <a:cs typeface="Times New Roman" panose="02020603050405020304" pitchFamily="18" charset="0"/>
            </a:rPr>
            <a:t>1. Thầy/cô hãy so sánh việc tổ chức bữa ăn bán trú cho trẻ tại cơ sở giáo dục mầm non trong điều kiện bình thường và trong thời kì dịch bệnh COVID-19?</a:t>
          </a:r>
          <a:endParaRPr lang="en-US" sz="2000" dirty="0">
            <a:latin typeface="Times New Roman" panose="02020603050405020304" pitchFamily="18" charset="0"/>
            <a:cs typeface="Times New Roman" panose="02020603050405020304" pitchFamily="18" charset="0"/>
          </a:endParaRPr>
        </a:p>
      </dgm:t>
    </dgm:pt>
    <dgm:pt modelId="{B51C45C0-A9CD-419D-AB6D-189719ABB5C1}" type="parTrans" cxnId="{B6231278-2822-4D98-9EE7-CEB23607021F}">
      <dgm:prSet/>
      <dgm:spPr/>
      <dgm:t>
        <a:bodyPr/>
        <a:lstStyle/>
        <a:p>
          <a:endParaRPr lang="en-US"/>
        </a:p>
      </dgm:t>
    </dgm:pt>
    <dgm:pt modelId="{CCE63DD3-856C-416E-AE8D-436BA15A7C23}" type="sibTrans" cxnId="{B6231278-2822-4D98-9EE7-CEB23607021F}">
      <dgm:prSet phldrT="01"/>
      <dgm:spPr/>
      <dgm:t>
        <a:bodyPr/>
        <a:lstStyle/>
        <a:p>
          <a:r>
            <a:rPr lang="en-US" dirty="0"/>
            <a:t>01</a:t>
          </a:r>
        </a:p>
      </dgm:t>
    </dgm:pt>
    <dgm:pt modelId="{1B057714-AAED-4844-9ECB-DCCD9E0CA2E3}">
      <dgm:prSet custT="1"/>
      <dgm:spPr/>
      <dgm:t>
        <a:bodyPr/>
        <a:lstStyle/>
        <a:p>
          <a:r>
            <a:rPr lang="pt-BR" sz="2000" dirty="0">
              <a:latin typeface="Times New Roman" panose="02020603050405020304" pitchFamily="18" charset="0"/>
              <a:cs typeface="Times New Roman" panose="02020603050405020304" pitchFamily="18" charset="0"/>
            </a:rPr>
            <a:t>2. Thầy/cô hãy nêu những vấn đề cần quan tâm giáo dục trẻ em mầm non để phòng chống dịch COVID-19?</a:t>
          </a:r>
          <a:endParaRPr lang="en-US" sz="2000" dirty="0">
            <a:latin typeface="Times New Roman" panose="02020603050405020304" pitchFamily="18" charset="0"/>
            <a:cs typeface="Times New Roman" panose="02020603050405020304" pitchFamily="18" charset="0"/>
          </a:endParaRPr>
        </a:p>
      </dgm:t>
    </dgm:pt>
    <dgm:pt modelId="{479E1356-8149-43B7-837A-8E7231EA9034}" type="parTrans" cxnId="{BF2C9B3E-64A1-42E0-96C9-E62CEE31D8B2}">
      <dgm:prSet/>
      <dgm:spPr/>
      <dgm:t>
        <a:bodyPr/>
        <a:lstStyle/>
        <a:p>
          <a:endParaRPr lang="en-US"/>
        </a:p>
      </dgm:t>
    </dgm:pt>
    <dgm:pt modelId="{DFA95E4B-F659-4A95-9517-91C43561FFAE}" type="sibTrans" cxnId="{BF2C9B3E-64A1-42E0-96C9-E62CEE31D8B2}">
      <dgm:prSet phldrT="02"/>
      <dgm:spPr/>
      <dgm:t>
        <a:bodyPr/>
        <a:lstStyle/>
        <a:p>
          <a:r>
            <a:rPr lang="en-US"/>
            <a:t>02</a:t>
          </a:r>
        </a:p>
      </dgm:t>
    </dgm:pt>
    <dgm:pt modelId="{8AFD62AE-E0EB-4A54-9916-B52689AC1105}">
      <dgm:prSet custT="1"/>
      <dgm:spPr/>
      <dgm:t>
        <a:bodyPr/>
        <a:lstStyle/>
        <a:p>
          <a:r>
            <a:rPr lang="pt-BR" sz="2000" dirty="0">
              <a:latin typeface="Times New Roman" panose="02020603050405020304" pitchFamily="18" charset="0"/>
              <a:cs typeface="Times New Roman" panose="02020603050405020304" pitchFamily="18" charset="0"/>
            </a:rPr>
            <a:t>3. Theo thầy/cô, những nội dung nào là quan trọng cần tuyên truyền và hướng dẫn gia đình phối hợp cùng nhà trường trong đảm bảo chế độ dinh dưỡng và chăm sóc sức khoẻ cho trẻ em trong thời kì dịch bệnh COVID-19</a:t>
          </a:r>
          <a:r>
            <a:rPr lang="pt-BR" sz="1800" dirty="0"/>
            <a:t>?</a:t>
          </a:r>
          <a:endParaRPr lang="en-US" sz="1800" dirty="0"/>
        </a:p>
      </dgm:t>
    </dgm:pt>
    <dgm:pt modelId="{D6B484A3-2659-43FD-8CE6-A561B7FCA7AF}" type="parTrans" cxnId="{B448D61F-A947-44E8-A49D-3B484F3D6EA1}">
      <dgm:prSet/>
      <dgm:spPr/>
      <dgm:t>
        <a:bodyPr/>
        <a:lstStyle/>
        <a:p>
          <a:endParaRPr lang="en-US"/>
        </a:p>
      </dgm:t>
    </dgm:pt>
    <dgm:pt modelId="{C9794D4D-8FC5-46A0-B4B9-04110D275704}" type="sibTrans" cxnId="{B448D61F-A947-44E8-A49D-3B484F3D6EA1}">
      <dgm:prSet phldrT="03"/>
      <dgm:spPr/>
      <dgm:t>
        <a:bodyPr/>
        <a:lstStyle/>
        <a:p>
          <a:r>
            <a:rPr lang="en-US"/>
            <a:t>03</a:t>
          </a:r>
        </a:p>
      </dgm:t>
    </dgm:pt>
    <dgm:pt modelId="{AB74C0AF-9CA3-4B8B-98DF-55AF48359B27}" type="pres">
      <dgm:prSet presAssocID="{6815BB23-0662-4DD4-AFCC-2FAF6FDF5834}" presName="Name0" presStyleCnt="0">
        <dgm:presLayoutVars>
          <dgm:animLvl val="lvl"/>
          <dgm:resizeHandles val="exact"/>
        </dgm:presLayoutVars>
      </dgm:prSet>
      <dgm:spPr/>
      <dgm:t>
        <a:bodyPr/>
        <a:lstStyle/>
        <a:p>
          <a:endParaRPr lang="en-US"/>
        </a:p>
      </dgm:t>
    </dgm:pt>
    <dgm:pt modelId="{61E2331C-811E-4BAF-9AEB-E93C9E2D4486}" type="pres">
      <dgm:prSet presAssocID="{40A0AC34-4423-4F10-867C-35DA183EFC0C}" presName="compositeNode" presStyleCnt="0">
        <dgm:presLayoutVars>
          <dgm:bulletEnabled val="1"/>
        </dgm:presLayoutVars>
      </dgm:prSet>
      <dgm:spPr/>
    </dgm:pt>
    <dgm:pt modelId="{7A254479-BFE2-4683-97AC-6A47A9F7DFBF}" type="pres">
      <dgm:prSet presAssocID="{40A0AC34-4423-4F10-867C-35DA183EFC0C}" presName="bgRect" presStyleLbl="alignNode1" presStyleIdx="0" presStyleCnt="3" custScaleY="124131"/>
      <dgm:spPr/>
      <dgm:t>
        <a:bodyPr/>
        <a:lstStyle/>
        <a:p>
          <a:endParaRPr lang="en-US"/>
        </a:p>
      </dgm:t>
    </dgm:pt>
    <dgm:pt modelId="{1E9B3A33-5B7C-4DDE-946B-55AB42A85D07}" type="pres">
      <dgm:prSet presAssocID="{CCE63DD3-856C-416E-AE8D-436BA15A7C23}" presName="sibTransNodeRect" presStyleLbl="alignNode1" presStyleIdx="0" presStyleCnt="3" custScaleY="189486">
        <dgm:presLayoutVars>
          <dgm:chMax val="0"/>
          <dgm:bulletEnabled val="1"/>
        </dgm:presLayoutVars>
      </dgm:prSet>
      <dgm:spPr/>
      <dgm:t>
        <a:bodyPr/>
        <a:lstStyle/>
        <a:p>
          <a:endParaRPr lang="en-US"/>
        </a:p>
      </dgm:t>
    </dgm:pt>
    <dgm:pt modelId="{940AF6F0-2E10-4D63-8361-7CA8201D45A2}" type="pres">
      <dgm:prSet presAssocID="{40A0AC34-4423-4F10-867C-35DA183EFC0C}" presName="nodeRect" presStyleLbl="alignNode1" presStyleIdx="0" presStyleCnt="3">
        <dgm:presLayoutVars>
          <dgm:bulletEnabled val="1"/>
        </dgm:presLayoutVars>
      </dgm:prSet>
      <dgm:spPr/>
      <dgm:t>
        <a:bodyPr/>
        <a:lstStyle/>
        <a:p>
          <a:endParaRPr lang="en-US"/>
        </a:p>
      </dgm:t>
    </dgm:pt>
    <dgm:pt modelId="{DE33EAFF-D03B-4756-AAA8-7AA3CFC6BD57}" type="pres">
      <dgm:prSet presAssocID="{CCE63DD3-856C-416E-AE8D-436BA15A7C23}" presName="sibTrans" presStyleCnt="0"/>
      <dgm:spPr/>
    </dgm:pt>
    <dgm:pt modelId="{034071B6-3B94-40A9-8CFB-9FC8631BA7E3}" type="pres">
      <dgm:prSet presAssocID="{1B057714-AAED-4844-9ECB-DCCD9E0CA2E3}" presName="compositeNode" presStyleCnt="0">
        <dgm:presLayoutVars>
          <dgm:bulletEnabled val="1"/>
        </dgm:presLayoutVars>
      </dgm:prSet>
      <dgm:spPr/>
    </dgm:pt>
    <dgm:pt modelId="{F1582A1E-A1B6-4065-9989-68F26AF7D558}" type="pres">
      <dgm:prSet presAssocID="{1B057714-AAED-4844-9ECB-DCCD9E0CA2E3}" presName="bgRect" presStyleLbl="alignNode1" presStyleIdx="1" presStyleCnt="3" custScaleY="133846"/>
      <dgm:spPr/>
      <dgm:t>
        <a:bodyPr/>
        <a:lstStyle/>
        <a:p>
          <a:endParaRPr lang="en-US"/>
        </a:p>
      </dgm:t>
    </dgm:pt>
    <dgm:pt modelId="{B645CBDE-C011-4054-A309-D625C46BC5B9}" type="pres">
      <dgm:prSet presAssocID="{DFA95E4B-F659-4A95-9517-91C43561FFAE}" presName="sibTransNodeRect" presStyleLbl="alignNode1" presStyleIdx="1" presStyleCnt="3">
        <dgm:presLayoutVars>
          <dgm:chMax val="0"/>
          <dgm:bulletEnabled val="1"/>
        </dgm:presLayoutVars>
      </dgm:prSet>
      <dgm:spPr/>
      <dgm:t>
        <a:bodyPr/>
        <a:lstStyle/>
        <a:p>
          <a:endParaRPr lang="en-US"/>
        </a:p>
      </dgm:t>
    </dgm:pt>
    <dgm:pt modelId="{6B58A645-FC5E-47FD-A9EB-F8D7B762D93E}" type="pres">
      <dgm:prSet presAssocID="{1B057714-AAED-4844-9ECB-DCCD9E0CA2E3}" presName="nodeRect" presStyleLbl="alignNode1" presStyleIdx="1" presStyleCnt="3">
        <dgm:presLayoutVars>
          <dgm:bulletEnabled val="1"/>
        </dgm:presLayoutVars>
      </dgm:prSet>
      <dgm:spPr/>
      <dgm:t>
        <a:bodyPr/>
        <a:lstStyle/>
        <a:p>
          <a:endParaRPr lang="en-US"/>
        </a:p>
      </dgm:t>
    </dgm:pt>
    <dgm:pt modelId="{4539D4E7-FD64-4AE3-94E1-DD6D4DF47131}" type="pres">
      <dgm:prSet presAssocID="{DFA95E4B-F659-4A95-9517-91C43561FFAE}" presName="sibTrans" presStyleCnt="0"/>
      <dgm:spPr/>
    </dgm:pt>
    <dgm:pt modelId="{CD6B76F4-BDB8-4A51-ADDA-719C65C4CC0E}" type="pres">
      <dgm:prSet presAssocID="{8AFD62AE-E0EB-4A54-9916-B52689AC1105}" presName="compositeNode" presStyleCnt="0">
        <dgm:presLayoutVars>
          <dgm:bulletEnabled val="1"/>
        </dgm:presLayoutVars>
      </dgm:prSet>
      <dgm:spPr/>
    </dgm:pt>
    <dgm:pt modelId="{D0A1A87B-D63E-4BB3-9CE4-B33F2B94C98A}" type="pres">
      <dgm:prSet presAssocID="{8AFD62AE-E0EB-4A54-9916-B52689AC1105}" presName="bgRect" presStyleLbl="alignNode1" presStyleIdx="2" presStyleCnt="3" custScaleY="144506"/>
      <dgm:spPr/>
      <dgm:t>
        <a:bodyPr/>
        <a:lstStyle/>
        <a:p>
          <a:endParaRPr lang="en-US"/>
        </a:p>
      </dgm:t>
    </dgm:pt>
    <dgm:pt modelId="{F582749D-8043-4AB4-90B6-0F84226A2814}" type="pres">
      <dgm:prSet presAssocID="{C9794D4D-8FC5-46A0-B4B9-04110D275704}" presName="sibTransNodeRect" presStyleLbl="alignNode1" presStyleIdx="2" presStyleCnt="3">
        <dgm:presLayoutVars>
          <dgm:chMax val="0"/>
          <dgm:bulletEnabled val="1"/>
        </dgm:presLayoutVars>
      </dgm:prSet>
      <dgm:spPr/>
      <dgm:t>
        <a:bodyPr/>
        <a:lstStyle/>
        <a:p>
          <a:endParaRPr lang="en-US"/>
        </a:p>
      </dgm:t>
    </dgm:pt>
    <dgm:pt modelId="{7FCE1B53-FE62-481B-85FD-D11B4C2E3C87}" type="pres">
      <dgm:prSet presAssocID="{8AFD62AE-E0EB-4A54-9916-B52689AC1105}" presName="nodeRect" presStyleLbl="alignNode1" presStyleIdx="2" presStyleCnt="3">
        <dgm:presLayoutVars>
          <dgm:bulletEnabled val="1"/>
        </dgm:presLayoutVars>
      </dgm:prSet>
      <dgm:spPr/>
      <dgm:t>
        <a:bodyPr/>
        <a:lstStyle/>
        <a:p>
          <a:endParaRPr lang="en-US"/>
        </a:p>
      </dgm:t>
    </dgm:pt>
  </dgm:ptLst>
  <dgm:cxnLst>
    <dgm:cxn modelId="{FB2B62B9-2C45-4904-900B-49B57BBBBA31}" type="presOf" srcId="{8AFD62AE-E0EB-4A54-9916-B52689AC1105}" destId="{7FCE1B53-FE62-481B-85FD-D11B4C2E3C87}" srcOrd="1" destOrd="0" presId="urn:microsoft.com/office/officeart/2016/7/layout/LinearBlockProcessNumbered"/>
    <dgm:cxn modelId="{FD643538-3CB0-4585-BDD5-A396D14B71E5}" type="presOf" srcId="{8AFD62AE-E0EB-4A54-9916-B52689AC1105}" destId="{D0A1A87B-D63E-4BB3-9CE4-B33F2B94C98A}" srcOrd="0" destOrd="0" presId="urn:microsoft.com/office/officeart/2016/7/layout/LinearBlockProcessNumbered"/>
    <dgm:cxn modelId="{9E218977-F8BD-4EA9-81C2-BA600881EB9A}" type="presOf" srcId="{40A0AC34-4423-4F10-867C-35DA183EFC0C}" destId="{940AF6F0-2E10-4D63-8361-7CA8201D45A2}" srcOrd="1" destOrd="0" presId="urn:microsoft.com/office/officeart/2016/7/layout/LinearBlockProcessNumbered"/>
    <dgm:cxn modelId="{B74B35C7-1836-4CAB-96FC-9226332D0D67}" type="presOf" srcId="{1B057714-AAED-4844-9ECB-DCCD9E0CA2E3}" destId="{F1582A1E-A1B6-4065-9989-68F26AF7D558}" srcOrd="0" destOrd="0" presId="urn:microsoft.com/office/officeart/2016/7/layout/LinearBlockProcessNumbered"/>
    <dgm:cxn modelId="{B6231278-2822-4D98-9EE7-CEB23607021F}" srcId="{6815BB23-0662-4DD4-AFCC-2FAF6FDF5834}" destId="{40A0AC34-4423-4F10-867C-35DA183EFC0C}" srcOrd="0" destOrd="0" parTransId="{B51C45C0-A9CD-419D-AB6D-189719ABB5C1}" sibTransId="{CCE63DD3-856C-416E-AE8D-436BA15A7C23}"/>
    <dgm:cxn modelId="{D65D8B59-2957-414A-B1B4-DECBF0DC679D}" type="presOf" srcId="{DFA95E4B-F659-4A95-9517-91C43561FFAE}" destId="{B645CBDE-C011-4054-A309-D625C46BC5B9}" srcOrd="0" destOrd="0" presId="urn:microsoft.com/office/officeart/2016/7/layout/LinearBlockProcessNumbered"/>
    <dgm:cxn modelId="{31C0F406-4F17-4756-8914-786FD00BA887}" type="presOf" srcId="{CCE63DD3-856C-416E-AE8D-436BA15A7C23}" destId="{1E9B3A33-5B7C-4DDE-946B-55AB42A85D07}" srcOrd="0" destOrd="0" presId="urn:microsoft.com/office/officeart/2016/7/layout/LinearBlockProcessNumbered"/>
    <dgm:cxn modelId="{ECD9013E-58AB-4CDF-BE67-672F4CB7B56F}" type="presOf" srcId="{1B057714-AAED-4844-9ECB-DCCD9E0CA2E3}" destId="{6B58A645-FC5E-47FD-A9EB-F8D7B762D93E}" srcOrd="1" destOrd="0" presId="urn:microsoft.com/office/officeart/2016/7/layout/LinearBlockProcessNumbered"/>
    <dgm:cxn modelId="{BF2C9B3E-64A1-42E0-96C9-E62CEE31D8B2}" srcId="{6815BB23-0662-4DD4-AFCC-2FAF6FDF5834}" destId="{1B057714-AAED-4844-9ECB-DCCD9E0CA2E3}" srcOrd="1" destOrd="0" parTransId="{479E1356-8149-43B7-837A-8E7231EA9034}" sibTransId="{DFA95E4B-F659-4A95-9517-91C43561FFAE}"/>
    <dgm:cxn modelId="{2EB6C2C0-9B1A-4F82-9E58-5F90B0D67C52}" type="presOf" srcId="{40A0AC34-4423-4F10-867C-35DA183EFC0C}" destId="{7A254479-BFE2-4683-97AC-6A47A9F7DFBF}" srcOrd="0" destOrd="0" presId="urn:microsoft.com/office/officeart/2016/7/layout/LinearBlockProcessNumbered"/>
    <dgm:cxn modelId="{B708D604-FBBF-4EFD-93CD-31C6FC043388}" type="presOf" srcId="{C9794D4D-8FC5-46A0-B4B9-04110D275704}" destId="{F582749D-8043-4AB4-90B6-0F84226A2814}" srcOrd="0" destOrd="0" presId="urn:microsoft.com/office/officeart/2016/7/layout/LinearBlockProcessNumbered"/>
    <dgm:cxn modelId="{B448D61F-A947-44E8-A49D-3B484F3D6EA1}" srcId="{6815BB23-0662-4DD4-AFCC-2FAF6FDF5834}" destId="{8AFD62AE-E0EB-4A54-9916-B52689AC1105}" srcOrd="2" destOrd="0" parTransId="{D6B484A3-2659-43FD-8CE6-A561B7FCA7AF}" sibTransId="{C9794D4D-8FC5-46A0-B4B9-04110D275704}"/>
    <dgm:cxn modelId="{EC3773B1-A02C-4266-944A-EACE2E165508}" type="presOf" srcId="{6815BB23-0662-4DD4-AFCC-2FAF6FDF5834}" destId="{AB74C0AF-9CA3-4B8B-98DF-55AF48359B27}" srcOrd="0" destOrd="0" presId="urn:microsoft.com/office/officeart/2016/7/layout/LinearBlockProcessNumbered"/>
    <dgm:cxn modelId="{35A0B9D8-09B3-41AD-AB50-31A9DAF0BBDD}" type="presParOf" srcId="{AB74C0AF-9CA3-4B8B-98DF-55AF48359B27}" destId="{61E2331C-811E-4BAF-9AEB-E93C9E2D4486}" srcOrd="0" destOrd="0" presId="urn:microsoft.com/office/officeart/2016/7/layout/LinearBlockProcessNumbered"/>
    <dgm:cxn modelId="{6989E288-04FA-46EE-901B-3FCF2F434549}" type="presParOf" srcId="{61E2331C-811E-4BAF-9AEB-E93C9E2D4486}" destId="{7A254479-BFE2-4683-97AC-6A47A9F7DFBF}" srcOrd="0" destOrd="0" presId="urn:microsoft.com/office/officeart/2016/7/layout/LinearBlockProcessNumbered"/>
    <dgm:cxn modelId="{6CAF1532-4071-4C6F-B2F5-453980C6BD95}" type="presParOf" srcId="{61E2331C-811E-4BAF-9AEB-E93C9E2D4486}" destId="{1E9B3A33-5B7C-4DDE-946B-55AB42A85D07}" srcOrd="1" destOrd="0" presId="urn:microsoft.com/office/officeart/2016/7/layout/LinearBlockProcessNumbered"/>
    <dgm:cxn modelId="{B84A2A8B-7FEB-4ECD-B8C6-499DEFF3B148}" type="presParOf" srcId="{61E2331C-811E-4BAF-9AEB-E93C9E2D4486}" destId="{940AF6F0-2E10-4D63-8361-7CA8201D45A2}" srcOrd="2" destOrd="0" presId="urn:microsoft.com/office/officeart/2016/7/layout/LinearBlockProcessNumbered"/>
    <dgm:cxn modelId="{27868513-B790-4B52-AEC0-E8A8A669FB9A}" type="presParOf" srcId="{AB74C0AF-9CA3-4B8B-98DF-55AF48359B27}" destId="{DE33EAFF-D03B-4756-AAA8-7AA3CFC6BD57}" srcOrd="1" destOrd="0" presId="urn:microsoft.com/office/officeart/2016/7/layout/LinearBlockProcessNumbered"/>
    <dgm:cxn modelId="{D9C865A1-D0A3-4652-ADA8-4C812F8D06C9}" type="presParOf" srcId="{AB74C0AF-9CA3-4B8B-98DF-55AF48359B27}" destId="{034071B6-3B94-40A9-8CFB-9FC8631BA7E3}" srcOrd="2" destOrd="0" presId="urn:microsoft.com/office/officeart/2016/7/layout/LinearBlockProcessNumbered"/>
    <dgm:cxn modelId="{B659E0D6-2536-47E1-AD2C-17CB51DFE324}" type="presParOf" srcId="{034071B6-3B94-40A9-8CFB-9FC8631BA7E3}" destId="{F1582A1E-A1B6-4065-9989-68F26AF7D558}" srcOrd="0" destOrd="0" presId="urn:microsoft.com/office/officeart/2016/7/layout/LinearBlockProcessNumbered"/>
    <dgm:cxn modelId="{09893393-BBB8-486A-886C-3F255922B286}" type="presParOf" srcId="{034071B6-3B94-40A9-8CFB-9FC8631BA7E3}" destId="{B645CBDE-C011-4054-A309-D625C46BC5B9}" srcOrd="1" destOrd="0" presId="urn:microsoft.com/office/officeart/2016/7/layout/LinearBlockProcessNumbered"/>
    <dgm:cxn modelId="{FDD6AB2F-B88B-4008-93BC-78CB67CC0E2E}" type="presParOf" srcId="{034071B6-3B94-40A9-8CFB-9FC8631BA7E3}" destId="{6B58A645-FC5E-47FD-A9EB-F8D7B762D93E}" srcOrd="2" destOrd="0" presId="urn:microsoft.com/office/officeart/2016/7/layout/LinearBlockProcessNumbered"/>
    <dgm:cxn modelId="{8A718079-BC08-46E2-BC57-A19EA75FBF87}" type="presParOf" srcId="{AB74C0AF-9CA3-4B8B-98DF-55AF48359B27}" destId="{4539D4E7-FD64-4AE3-94E1-DD6D4DF47131}" srcOrd="3" destOrd="0" presId="urn:microsoft.com/office/officeart/2016/7/layout/LinearBlockProcessNumbered"/>
    <dgm:cxn modelId="{798F57C1-5063-4A9D-9E71-A21892BCA9DC}" type="presParOf" srcId="{AB74C0AF-9CA3-4B8B-98DF-55AF48359B27}" destId="{CD6B76F4-BDB8-4A51-ADDA-719C65C4CC0E}" srcOrd="4" destOrd="0" presId="urn:microsoft.com/office/officeart/2016/7/layout/LinearBlockProcessNumbered"/>
    <dgm:cxn modelId="{281B3DBB-F870-4C09-9FB7-59AD6A949982}" type="presParOf" srcId="{CD6B76F4-BDB8-4A51-ADDA-719C65C4CC0E}" destId="{D0A1A87B-D63E-4BB3-9CE4-B33F2B94C98A}" srcOrd="0" destOrd="0" presId="urn:microsoft.com/office/officeart/2016/7/layout/LinearBlockProcessNumbered"/>
    <dgm:cxn modelId="{2875E502-7FA2-4D25-8C86-458113FFA0AA}" type="presParOf" srcId="{CD6B76F4-BDB8-4A51-ADDA-719C65C4CC0E}" destId="{F582749D-8043-4AB4-90B6-0F84226A2814}" srcOrd="1" destOrd="0" presId="urn:microsoft.com/office/officeart/2016/7/layout/LinearBlockProcessNumbered"/>
    <dgm:cxn modelId="{181AD22D-9EEF-40CC-AF8E-8B4A0134A704}" type="presParOf" srcId="{CD6B76F4-BDB8-4A51-ADDA-719C65C4CC0E}" destId="{7FCE1B53-FE62-481B-85FD-D11B4C2E3C8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54479-BFE2-4683-97AC-6A47A9F7DFBF}">
      <dsp:nvSpPr>
        <dsp:cNvPr id="0" name=""/>
        <dsp:cNvSpPr/>
      </dsp:nvSpPr>
      <dsp:spPr>
        <a:xfrm>
          <a:off x="726" y="17709"/>
          <a:ext cx="2941439" cy="43814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549" tIns="0" rIns="290549" bIns="330200" numCol="1" spcCol="1270" anchor="t" anchorCtr="0">
          <a:noAutofit/>
        </a:bodyPr>
        <a:lstStyle/>
        <a:p>
          <a:pPr lvl="0" algn="l" defTabSz="889000">
            <a:lnSpc>
              <a:spcPct val="90000"/>
            </a:lnSpc>
            <a:spcBef>
              <a:spcPct val="0"/>
            </a:spcBef>
            <a:spcAft>
              <a:spcPct val="35000"/>
            </a:spcAft>
          </a:pPr>
          <a:r>
            <a:rPr lang="pt-BR" sz="2000" kern="1200" dirty="0">
              <a:latin typeface="Times New Roman" panose="02020603050405020304" pitchFamily="18" charset="0"/>
              <a:cs typeface="Times New Roman" panose="02020603050405020304" pitchFamily="18" charset="0"/>
            </a:rPr>
            <a:t>1. Thầy/cô hãy so sánh việc tổ chức bữa ăn bán trú cho trẻ tại cơ sở giáo dục mầm non trong điều kiện bình thường và trong thời kì dịch bệnh COVID-19?</a:t>
          </a:r>
          <a:endParaRPr lang="en-US" sz="2000" kern="1200" dirty="0">
            <a:latin typeface="Times New Roman" panose="02020603050405020304" pitchFamily="18" charset="0"/>
            <a:cs typeface="Times New Roman" panose="02020603050405020304" pitchFamily="18" charset="0"/>
          </a:endParaRPr>
        </a:p>
      </dsp:txBody>
      <dsp:txXfrm>
        <a:off x="726" y="1770303"/>
        <a:ext cx="2941439" cy="2628891"/>
      </dsp:txXfrm>
    </dsp:sp>
    <dsp:sp modelId="{1E9B3A33-5B7C-4DDE-946B-55AB42A85D07}">
      <dsp:nvSpPr>
        <dsp:cNvPr id="0" name=""/>
        <dsp:cNvSpPr/>
      </dsp:nvSpPr>
      <dsp:spPr>
        <a:xfrm>
          <a:off x="726" y="-188133"/>
          <a:ext cx="2941439" cy="26753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0549" tIns="165100" rIns="290549" bIns="165100" numCol="1" spcCol="1270" anchor="ctr" anchorCtr="0">
          <a:noAutofit/>
        </a:bodyPr>
        <a:lstStyle/>
        <a:p>
          <a:pPr lvl="0" algn="l" defTabSz="2933700">
            <a:lnSpc>
              <a:spcPct val="90000"/>
            </a:lnSpc>
            <a:spcBef>
              <a:spcPct val="0"/>
            </a:spcBef>
            <a:spcAft>
              <a:spcPct val="35000"/>
            </a:spcAft>
          </a:pPr>
          <a:r>
            <a:rPr lang="en-US" sz="6600" kern="1200" dirty="0"/>
            <a:t>01</a:t>
          </a:r>
        </a:p>
      </dsp:txBody>
      <dsp:txXfrm>
        <a:off x="726" y="-188133"/>
        <a:ext cx="2941439" cy="2675335"/>
      </dsp:txXfrm>
    </dsp:sp>
    <dsp:sp modelId="{F1582A1E-A1B6-4065-9989-68F26AF7D558}">
      <dsp:nvSpPr>
        <dsp:cNvPr id="0" name=""/>
        <dsp:cNvSpPr/>
      </dsp:nvSpPr>
      <dsp:spPr>
        <a:xfrm>
          <a:off x="3177480" y="-188133"/>
          <a:ext cx="2941439" cy="4724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549" tIns="0" rIns="290549" bIns="330200" numCol="1" spcCol="1270" anchor="t" anchorCtr="0">
          <a:noAutofit/>
        </a:bodyPr>
        <a:lstStyle/>
        <a:p>
          <a:pPr lvl="0" algn="l" defTabSz="889000">
            <a:lnSpc>
              <a:spcPct val="90000"/>
            </a:lnSpc>
            <a:spcBef>
              <a:spcPct val="0"/>
            </a:spcBef>
            <a:spcAft>
              <a:spcPct val="35000"/>
            </a:spcAft>
          </a:pPr>
          <a:r>
            <a:rPr lang="pt-BR" sz="2000" kern="1200" dirty="0">
              <a:latin typeface="Times New Roman" panose="02020603050405020304" pitchFamily="18" charset="0"/>
              <a:cs typeface="Times New Roman" panose="02020603050405020304" pitchFamily="18" charset="0"/>
            </a:rPr>
            <a:t>2. Thầy/cô hãy nêu những vấn đề cần quan tâm giáo dục trẻ em mầm non để phòng chống dịch COVID-19?</a:t>
          </a:r>
          <a:endParaRPr lang="en-US" sz="2000" kern="1200" dirty="0">
            <a:latin typeface="Times New Roman" panose="02020603050405020304" pitchFamily="18" charset="0"/>
            <a:cs typeface="Times New Roman" panose="02020603050405020304" pitchFamily="18" charset="0"/>
          </a:endParaRPr>
        </a:p>
      </dsp:txBody>
      <dsp:txXfrm>
        <a:off x="3177480" y="1701625"/>
        <a:ext cx="2941439" cy="2834638"/>
      </dsp:txXfrm>
    </dsp:sp>
    <dsp:sp modelId="{B645CBDE-C011-4054-A309-D625C46BC5B9}">
      <dsp:nvSpPr>
        <dsp:cNvPr id="0" name=""/>
        <dsp:cNvSpPr/>
      </dsp:nvSpPr>
      <dsp:spPr>
        <a:xfrm>
          <a:off x="3177480" y="409202"/>
          <a:ext cx="2941439" cy="14118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0549" tIns="165100" rIns="290549"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177480" y="409202"/>
        <a:ext cx="2941439" cy="1411890"/>
      </dsp:txXfrm>
    </dsp:sp>
    <dsp:sp modelId="{D0A1A87B-D63E-4BB3-9CE4-B33F2B94C98A}">
      <dsp:nvSpPr>
        <dsp:cNvPr id="0" name=""/>
        <dsp:cNvSpPr/>
      </dsp:nvSpPr>
      <dsp:spPr>
        <a:xfrm>
          <a:off x="6354234" y="-188133"/>
          <a:ext cx="2941439" cy="510066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549" tIns="0" rIns="290549" bIns="330200" numCol="1" spcCol="1270" anchor="t" anchorCtr="0">
          <a:noAutofit/>
        </a:bodyPr>
        <a:lstStyle/>
        <a:p>
          <a:pPr lvl="0" algn="l" defTabSz="889000">
            <a:lnSpc>
              <a:spcPct val="90000"/>
            </a:lnSpc>
            <a:spcBef>
              <a:spcPct val="0"/>
            </a:spcBef>
            <a:spcAft>
              <a:spcPct val="35000"/>
            </a:spcAft>
          </a:pPr>
          <a:r>
            <a:rPr lang="pt-BR" sz="2000" kern="1200" dirty="0">
              <a:latin typeface="Times New Roman" panose="02020603050405020304" pitchFamily="18" charset="0"/>
              <a:cs typeface="Times New Roman" panose="02020603050405020304" pitchFamily="18" charset="0"/>
            </a:rPr>
            <a:t>3. Theo thầy/cô, những nội dung nào là quan trọng cần tuyên truyền và hướng dẫn gia đình phối hợp cùng nhà trường trong đảm bảo chế độ dinh dưỡng và chăm sóc sức khoẻ cho trẻ em trong thời kì dịch bệnh COVID-19</a:t>
          </a:r>
          <a:r>
            <a:rPr lang="pt-BR" sz="1800" kern="1200" dirty="0"/>
            <a:t>?</a:t>
          </a:r>
          <a:endParaRPr lang="en-US" sz="1800" kern="1200" dirty="0"/>
        </a:p>
      </dsp:txBody>
      <dsp:txXfrm>
        <a:off x="6354234" y="1852133"/>
        <a:ext cx="2941439" cy="3060400"/>
      </dsp:txXfrm>
    </dsp:sp>
    <dsp:sp modelId="{F582749D-8043-4AB4-90B6-0F84226A2814}">
      <dsp:nvSpPr>
        <dsp:cNvPr id="0" name=""/>
        <dsp:cNvSpPr/>
      </dsp:nvSpPr>
      <dsp:spPr>
        <a:xfrm>
          <a:off x="6354234" y="597336"/>
          <a:ext cx="2941439" cy="14118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0549" tIns="165100" rIns="290549"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6354234" y="597336"/>
        <a:ext cx="2941439" cy="141189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F9D14-6E29-4E5A-98F8-9FE2A3C472CA}" type="datetimeFigureOut">
              <a:rPr lang="en-US" smtClean="0"/>
              <a:pPr/>
              <a:t>8/22/2021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43FDF-005E-4BE1-BE7C-D08E6C46CBFE}" type="slidenum">
              <a:rPr lang="en-US" smtClean="0"/>
              <a:pPr/>
              <a:t>‹#›</a:t>
            </a:fld>
            <a:endParaRPr lang="en-US"/>
          </a:p>
        </p:txBody>
      </p:sp>
    </p:spTree>
    <p:extLst>
      <p:ext uri="{BB962C8B-B14F-4D97-AF65-F5344CB8AC3E}">
        <p14:creationId xmlns:p14="http://schemas.microsoft.com/office/powerpoint/2010/main" val="3054018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15FBCF-156B-4CA3-8240-F73BC2F73AF4}"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155131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C8DC57A8-AE18-4654-B6AF-04B3577165BE}" type="slidenum">
              <a:rPr lang="vi-VN" smtClean="0"/>
              <a:pPr algn="r"/>
              <a:t>49</a:t>
            </a:fld>
            <a:endParaRPr lang="vi-VN" dirty="0"/>
          </a:p>
        </p:txBody>
      </p:sp>
    </p:spTree>
    <p:extLst>
      <p:ext uri="{BB962C8B-B14F-4D97-AF65-F5344CB8AC3E}">
        <p14:creationId xmlns:p14="http://schemas.microsoft.com/office/powerpoint/2010/main" val="322845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C8DC57A8-AE18-4654-B6AF-04B3577165BE}" type="slidenum">
              <a:rPr lang="vi-VN" smtClean="0"/>
              <a:pPr algn="r"/>
              <a:t>50</a:t>
            </a:fld>
            <a:endParaRPr lang="vi-VN" dirty="0"/>
          </a:p>
        </p:txBody>
      </p:sp>
    </p:spTree>
    <p:extLst>
      <p:ext uri="{BB962C8B-B14F-4D97-AF65-F5344CB8AC3E}">
        <p14:creationId xmlns:p14="http://schemas.microsoft.com/office/powerpoint/2010/main" val="402089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70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206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25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527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775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181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98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vi-VN" sz="1200" dirty="0"/>
              <a:t>Ăn nhiều bữa trong ngày</a:t>
            </a:r>
            <a:endParaRPr lang="en-US" sz="1200" dirty="0"/>
          </a:p>
          <a:p>
            <a:pPr lvl="0"/>
            <a:r>
              <a:rPr lang="vi-VN" sz="1200" dirty="0"/>
              <a:t>Nếu trẻ đang bú mẹ phải tiếp tục cho bú</a:t>
            </a:r>
            <a:endParaRPr lang="en-US" sz="1200" dirty="0"/>
          </a:p>
          <a:p>
            <a:pPr lvl="0"/>
            <a:r>
              <a:rPr lang="vi-VN" sz="1200" dirty="0"/>
              <a:t>Giảm lượng sữa động vật hoặc đường lactose trong sữa</a:t>
            </a:r>
            <a:endParaRPr lang="en-US" sz="1200" dirty="0"/>
          </a:p>
          <a:p>
            <a:pPr lvl="0"/>
            <a:r>
              <a:rPr lang="vi-VN" sz="1200" dirty="0"/>
              <a:t>Chế biến thức ăn  mềm, dễ tiêu hóa</a:t>
            </a:r>
            <a:endParaRPr lang="en-US" sz="1200" dirty="0"/>
          </a:p>
          <a:p>
            <a:pPr lvl="0"/>
            <a:r>
              <a:rPr lang="vi-VN" sz="1200" dirty="0"/>
              <a:t>Tránh sử dụng những thức ăn, nước uống có </a:t>
            </a:r>
            <a:r>
              <a:rPr lang="en-US" sz="1200" dirty="0" err="1"/>
              <a:t>nhiều</a:t>
            </a:r>
            <a:r>
              <a:rPr lang="vi-VN" sz="1200" dirty="0"/>
              <a:t> đường</a:t>
            </a:r>
            <a:endParaRPr lang="en-US" sz="1200" dirty="0"/>
          </a:p>
          <a:p>
            <a:pPr lvl="0"/>
            <a:r>
              <a:rPr lang="en-US" sz="1200" dirty="0">
                <a:latin typeface="Arial" pitchFamily="34" charset="0"/>
                <a:cs typeface="Arial" pitchFamily="34" charset="0"/>
              </a:rPr>
              <a:t>Cho </a:t>
            </a:r>
            <a:r>
              <a:rPr lang="en-US" sz="1200" dirty="0" err="1">
                <a:latin typeface="Arial" pitchFamily="34" charset="0"/>
                <a:cs typeface="Arial" pitchFamily="34" charset="0"/>
              </a:rPr>
              <a:t>trẻ</a:t>
            </a:r>
            <a:r>
              <a:rPr lang="en-US" sz="1200" dirty="0">
                <a:latin typeface="Arial" pitchFamily="34" charset="0"/>
                <a:cs typeface="Arial" pitchFamily="34" charset="0"/>
              </a:rPr>
              <a:t> </a:t>
            </a:r>
            <a:r>
              <a:rPr lang="en-US" sz="1200" dirty="0" err="1">
                <a:latin typeface="Arial" pitchFamily="34" charset="0"/>
                <a:cs typeface="Arial" pitchFamily="34" charset="0"/>
              </a:rPr>
              <a:t>ăn</a:t>
            </a:r>
            <a:r>
              <a:rPr lang="en-US" sz="1200" dirty="0">
                <a:latin typeface="Arial" pitchFamily="34" charset="0"/>
                <a:cs typeface="Arial" pitchFamily="34" charset="0"/>
              </a:rPr>
              <a:t> </a:t>
            </a:r>
            <a:r>
              <a:rPr lang="en-US" sz="1200" dirty="0" err="1">
                <a:latin typeface="Arial" pitchFamily="34" charset="0"/>
                <a:cs typeface="Arial" pitchFamily="34" charset="0"/>
              </a:rPr>
              <a:t>đủ</a:t>
            </a:r>
            <a:r>
              <a:rPr lang="en-US" sz="1200" dirty="0">
                <a:latin typeface="Arial" pitchFamily="34" charset="0"/>
                <a:cs typeface="Arial" pitchFamily="34" charset="0"/>
              </a:rPr>
              <a:t> </a:t>
            </a:r>
            <a:r>
              <a:rPr lang="en-US" sz="1200" dirty="0" err="1">
                <a:latin typeface="Arial" pitchFamily="34" charset="0"/>
                <a:cs typeface="Arial" pitchFamily="34" charset="0"/>
              </a:rPr>
              <a:t>chất</a:t>
            </a:r>
            <a:r>
              <a:rPr lang="en-US" sz="1200" dirty="0">
                <a:latin typeface="Arial" pitchFamily="34" charset="0"/>
                <a:cs typeface="Arial" pitchFamily="34" charset="0"/>
              </a:rPr>
              <a:t> </a:t>
            </a:r>
            <a:r>
              <a:rPr lang="en-US" sz="1200" dirty="0" err="1">
                <a:latin typeface="Arial" pitchFamily="34" charset="0"/>
                <a:cs typeface="Arial" pitchFamily="34" charset="0"/>
              </a:rPr>
              <a:t>đạm</a:t>
            </a:r>
            <a:r>
              <a:rPr lang="en-US" sz="1200" dirty="0">
                <a:latin typeface="Arial" pitchFamily="34" charset="0"/>
                <a:cs typeface="Arial" pitchFamily="34" charset="0"/>
              </a:rPr>
              <a:t> </a:t>
            </a:r>
            <a:r>
              <a:rPr lang="en-US" sz="1200" dirty="0" err="1">
                <a:latin typeface="Arial" pitchFamily="34" charset="0"/>
                <a:cs typeface="Arial" pitchFamily="34" charset="0"/>
              </a:rPr>
              <a:t>để</a:t>
            </a:r>
            <a:r>
              <a:rPr lang="en-US" sz="1200" dirty="0">
                <a:latin typeface="Arial" pitchFamily="34" charset="0"/>
                <a:cs typeface="Arial" pitchFamily="34" charset="0"/>
              </a:rPr>
              <a:t> </a:t>
            </a:r>
            <a:r>
              <a:rPr lang="en-US" sz="1200" dirty="0" err="1">
                <a:latin typeface="Arial" pitchFamily="34" charset="0"/>
                <a:cs typeface="Arial" pitchFamily="34" charset="0"/>
              </a:rPr>
              <a:t>bổ</a:t>
            </a:r>
            <a:r>
              <a:rPr lang="en-US" sz="1200" dirty="0">
                <a:latin typeface="Arial" pitchFamily="34" charset="0"/>
                <a:cs typeface="Arial" pitchFamily="34" charset="0"/>
              </a:rPr>
              <a:t> sung </a:t>
            </a:r>
            <a:r>
              <a:rPr lang="en-US" sz="1200" dirty="0" err="1">
                <a:latin typeface="Arial" pitchFamily="34" charset="0"/>
                <a:cs typeface="Arial" pitchFamily="34" charset="0"/>
              </a:rPr>
              <a:t>năng</a:t>
            </a:r>
            <a:r>
              <a:rPr lang="en-US" sz="1200" dirty="0">
                <a:latin typeface="Arial" pitchFamily="34" charset="0"/>
                <a:cs typeface="Arial" pitchFamily="34" charset="0"/>
              </a:rPr>
              <a:t> </a:t>
            </a:r>
            <a:r>
              <a:rPr lang="en-US" sz="1200" dirty="0" err="1">
                <a:latin typeface="Arial" pitchFamily="34" charset="0"/>
                <a:cs typeface="Arial" pitchFamily="34" charset="0"/>
              </a:rPr>
              <a:t>lượng</a:t>
            </a:r>
            <a:r>
              <a:rPr lang="en-US" sz="1200" dirty="0">
                <a:latin typeface="Arial" pitchFamily="34" charset="0"/>
                <a:cs typeface="Arial" pitchFamily="34" charset="0"/>
              </a:rPr>
              <a:t> </a:t>
            </a:r>
            <a:r>
              <a:rPr lang="en-US" sz="1200" dirty="0" err="1">
                <a:latin typeface="Arial" pitchFamily="34" charset="0"/>
                <a:cs typeface="Arial" pitchFamily="34" charset="0"/>
              </a:rPr>
              <a:t>và</a:t>
            </a:r>
            <a:r>
              <a:rPr lang="en-US" sz="1200" dirty="0">
                <a:latin typeface="Arial" pitchFamily="34" charset="0"/>
                <a:cs typeface="Arial" pitchFamily="34" charset="0"/>
              </a:rPr>
              <a:t> </a:t>
            </a:r>
            <a:r>
              <a:rPr lang="en-US" sz="1200" dirty="0" err="1">
                <a:latin typeface="Arial" pitchFamily="34" charset="0"/>
                <a:cs typeface="Arial" pitchFamily="34" charset="0"/>
              </a:rPr>
              <a:t>hoa</a:t>
            </a:r>
            <a:r>
              <a:rPr lang="en-US" sz="1200" dirty="0">
                <a:latin typeface="Arial" pitchFamily="34" charset="0"/>
                <a:cs typeface="Arial" pitchFamily="34" charset="0"/>
              </a:rPr>
              <a:t> </a:t>
            </a:r>
            <a:r>
              <a:rPr lang="en-US" sz="1200" dirty="0" err="1">
                <a:latin typeface="Arial" pitchFamily="34" charset="0"/>
                <a:cs typeface="Arial" pitchFamily="34" charset="0"/>
              </a:rPr>
              <a:t>quả</a:t>
            </a:r>
            <a:r>
              <a:rPr lang="en-US" sz="1200" dirty="0">
                <a:latin typeface="Arial" pitchFamily="34" charset="0"/>
                <a:cs typeface="Arial" pitchFamily="34" charset="0"/>
              </a:rPr>
              <a:t> </a:t>
            </a:r>
            <a:r>
              <a:rPr lang="en-US" sz="1200" dirty="0" err="1">
                <a:latin typeface="Arial" pitchFamily="34" charset="0"/>
                <a:cs typeface="Arial" pitchFamily="34" charset="0"/>
              </a:rPr>
              <a:t>để</a:t>
            </a:r>
            <a:r>
              <a:rPr lang="en-US" sz="1200" dirty="0">
                <a:latin typeface="Arial" pitchFamily="34" charset="0"/>
                <a:cs typeface="Arial" pitchFamily="34" charset="0"/>
              </a:rPr>
              <a:t> </a:t>
            </a:r>
            <a:r>
              <a:rPr lang="en-US" sz="1200" dirty="0" err="1">
                <a:latin typeface="Arial" pitchFamily="34" charset="0"/>
                <a:cs typeface="Arial" pitchFamily="34" charset="0"/>
              </a:rPr>
              <a:t>cung</a:t>
            </a:r>
            <a:r>
              <a:rPr lang="en-US" sz="1200" dirty="0">
                <a:latin typeface="Arial" pitchFamily="34" charset="0"/>
                <a:cs typeface="Arial" pitchFamily="34" charset="0"/>
              </a:rPr>
              <a:t> </a:t>
            </a:r>
            <a:r>
              <a:rPr lang="en-US" sz="1200" dirty="0" err="1">
                <a:latin typeface="Arial" pitchFamily="34" charset="0"/>
                <a:cs typeface="Arial" pitchFamily="34" charset="0"/>
              </a:rPr>
              <a:t>cấp</a:t>
            </a:r>
            <a:r>
              <a:rPr lang="en-US" sz="1200" dirty="0">
                <a:latin typeface="Arial" pitchFamily="34" charset="0"/>
                <a:cs typeface="Arial" pitchFamily="34" charset="0"/>
              </a:rPr>
              <a:t> vitamin, </a:t>
            </a:r>
            <a:r>
              <a:rPr lang="en-US" sz="1200" dirty="0" err="1">
                <a:latin typeface="Arial" pitchFamily="34" charset="0"/>
                <a:cs typeface="Arial" pitchFamily="34" charset="0"/>
              </a:rPr>
              <a:t>muối</a:t>
            </a:r>
            <a:r>
              <a:rPr lang="en-US" sz="1200" dirty="0">
                <a:latin typeface="Arial" pitchFamily="34" charset="0"/>
                <a:cs typeface="Arial" pitchFamily="34" charset="0"/>
              </a:rPr>
              <a:t> </a:t>
            </a:r>
            <a:r>
              <a:rPr lang="en-US" sz="1200" dirty="0" err="1">
                <a:latin typeface="Arial" pitchFamily="34" charset="0"/>
                <a:cs typeface="Arial" pitchFamily="34" charset="0"/>
              </a:rPr>
              <a:t>khoáng</a:t>
            </a:r>
            <a:r>
              <a:rPr lang="en-US" sz="1200" dirty="0">
                <a:latin typeface="Arial" pitchFamily="34" charset="0"/>
                <a:cs typeface="Arial" pitchFamily="34" charset="0"/>
              </a:rPr>
              <a:t>.</a:t>
            </a:r>
          </a:p>
          <a:p>
            <a:pPr lvl="0"/>
            <a:r>
              <a:rPr lang="en-US" sz="1200" dirty="0" err="1">
                <a:latin typeface="Arial" pitchFamily="34" charset="0"/>
                <a:cs typeface="Arial" pitchFamily="34" charset="0"/>
              </a:rPr>
              <a:t>Các</a:t>
            </a:r>
            <a:r>
              <a:rPr lang="en-US" sz="1200" dirty="0">
                <a:latin typeface="Arial" pitchFamily="34" charset="0"/>
                <a:cs typeface="Arial" pitchFamily="34" charset="0"/>
              </a:rPr>
              <a:t> </a:t>
            </a:r>
            <a:r>
              <a:rPr lang="en-US" sz="1200" dirty="0" err="1">
                <a:latin typeface="Arial" pitchFamily="34" charset="0"/>
                <a:cs typeface="Arial" pitchFamily="34" charset="0"/>
              </a:rPr>
              <a:t>loại</a:t>
            </a:r>
            <a:r>
              <a:rPr lang="en-US" sz="1200" dirty="0">
                <a:latin typeface="Arial" pitchFamily="34" charset="0"/>
                <a:cs typeface="Arial" pitchFamily="34" charset="0"/>
              </a:rPr>
              <a:t> </a:t>
            </a:r>
            <a:r>
              <a:rPr lang="en-US" sz="1200" dirty="0" err="1">
                <a:latin typeface="Arial" pitchFamily="34" charset="0"/>
                <a:cs typeface="Arial" pitchFamily="34" charset="0"/>
              </a:rPr>
              <a:t>thực</a:t>
            </a:r>
            <a:r>
              <a:rPr lang="en-US" sz="1200" dirty="0">
                <a:latin typeface="Arial" pitchFamily="34" charset="0"/>
                <a:cs typeface="Arial" pitchFamily="34" charset="0"/>
              </a:rPr>
              <a:t> </a:t>
            </a:r>
            <a:r>
              <a:rPr lang="en-US" sz="1200" dirty="0" err="1">
                <a:latin typeface="Arial" pitchFamily="34" charset="0"/>
                <a:cs typeface="Arial" pitchFamily="34" charset="0"/>
              </a:rPr>
              <a:t>phẩm</a:t>
            </a:r>
            <a:r>
              <a:rPr lang="en-US" sz="1200" dirty="0">
                <a:latin typeface="Arial" pitchFamily="34" charset="0"/>
                <a:cs typeface="Arial" pitchFamily="34" charset="0"/>
              </a:rPr>
              <a:t> </a:t>
            </a:r>
            <a:r>
              <a:rPr lang="en-US" sz="1200" dirty="0" err="1">
                <a:latin typeface="Arial" pitchFamily="34" charset="0"/>
                <a:cs typeface="Arial" pitchFamily="34" charset="0"/>
              </a:rPr>
              <a:t>nên</a:t>
            </a:r>
            <a:r>
              <a:rPr lang="en-US" sz="1200" dirty="0">
                <a:latin typeface="Arial" pitchFamily="34" charset="0"/>
                <a:cs typeface="Arial" pitchFamily="34" charset="0"/>
              </a:rPr>
              <a:t> </a:t>
            </a:r>
            <a:r>
              <a:rPr lang="en-US" sz="1200" dirty="0" err="1">
                <a:latin typeface="Arial" pitchFamily="34" charset="0"/>
                <a:cs typeface="Arial" pitchFamily="34" charset="0"/>
              </a:rPr>
              <a:t>dùng</a:t>
            </a:r>
            <a:r>
              <a:rPr lang="en-US" sz="1200" dirty="0">
                <a:latin typeface="Arial" pitchFamily="34" charset="0"/>
                <a:cs typeface="Arial" pitchFamily="34" charset="0"/>
              </a:rPr>
              <a:t> </a:t>
            </a:r>
            <a:r>
              <a:rPr lang="en-US" sz="1200" dirty="0" err="1">
                <a:latin typeface="Arial" pitchFamily="34" charset="0"/>
                <a:cs typeface="Arial" pitchFamily="34" charset="0"/>
              </a:rPr>
              <a:t>khi</a:t>
            </a:r>
            <a:r>
              <a:rPr lang="en-US" sz="1200" dirty="0">
                <a:latin typeface="Arial" pitchFamily="34" charset="0"/>
                <a:cs typeface="Arial" pitchFamily="34" charset="0"/>
              </a:rPr>
              <a:t> </a:t>
            </a:r>
            <a:r>
              <a:rPr lang="en-US" sz="1200" dirty="0" err="1">
                <a:latin typeface="Arial" pitchFamily="34" charset="0"/>
                <a:cs typeface="Arial" pitchFamily="34" charset="0"/>
              </a:rPr>
              <a:t>trẻ</a:t>
            </a:r>
            <a:r>
              <a:rPr lang="en-US" sz="1200" dirty="0">
                <a:latin typeface="Arial" pitchFamily="34" charset="0"/>
                <a:cs typeface="Arial" pitchFamily="34" charset="0"/>
              </a:rPr>
              <a:t> </a:t>
            </a:r>
            <a:r>
              <a:rPr lang="en-US" sz="1200" dirty="0" err="1">
                <a:latin typeface="Arial" pitchFamily="34" charset="0"/>
                <a:cs typeface="Arial" pitchFamily="34" charset="0"/>
              </a:rPr>
              <a:t>bị</a:t>
            </a:r>
            <a:r>
              <a:rPr lang="en-US" sz="1200" dirty="0">
                <a:latin typeface="Arial" pitchFamily="34" charset="0"/>
                <a:cs typeface="Arial" pitchFamily="34" charset="0"/>
              </a:rPr>
              <a:t> </a:t>
            </a:r>
            <a:r>
              <a:rPr lang="en-US" sz="1200" dirty="0" err="1">
                <a:latin typeface="Arial" pitchFamily="34" charset="0"/>
                <a:cs typeface="Arial" pitchFamily="34" charset="0"/>
              </a:rPr>
              <a:t>tiêu</a:t>
            </a:r>
            <a:r>
              <a:rPr lang="en-US" sz="1200" dirty="0">
                <a:latin typeface="Arial" pitchFamily="34" charset="0"/>
                <a:cs typeface="Arial" pitchFamily="34" charset="0"/>
              </a:rPr>
              <a:t> </a:t>
            </a:r>
            <a:r>
              <a:rPr lang="en-US" sz="1200" dirty="0" err="1">
                <a:latin typeface="Arial" pitchFamily="34" charset="0"/>
                <a:cs typeface="Arial" pitchFamily="34" charset="0"/>
              </a:rPr>
              <a:t>chảy</a:t>
            </a:r>
            <a:r>
              <a:rPr lang="en-US" sz="1200" dirty="0">
                <a:latin typeface="Arial" pitchFamily="34" charset="0"/>
                <a:cs typeface="Arial" pitchFamily="34" charset="0"/>
              </a:rPr>
              <a:t>: </a:t>
            </a:r>
            <a:r>
              <a:rPr lang="en-US" sz="1200" dirty="0" err="1">
                <a:latin typeface="Arial" pitchFamily="34" charset="0"/>
                <a:cs typeface="Arial" pitchFamily="34" charset="0"/>
              </a:rPr>
              <a:t>Gạo</a:t>
            </a:r>
            <a:r>
              <a:rPr lang="en-US" sz="1200" dirty="0">
                <a:latin typeface="Arial" pitchFamily="34" charset="0"/>
                <a:cs typeface="Arial" pitchFamily="34" charset="0"/>
              </a:rPr>
              <a:t>, </a:t>
            </a:r>
            <a:r>
              <a:rPr lang="en-US" sz="1200" dirty="0" err="1">
                <a:latin typeface="Arial" pitchFamily="34" charset="0"/>
                <a:cs typeface="Arial" pitchFamily="34" charset="0"/>
              </a:rPr>
              <a:t>thịt</a:t>
            </a:r>
            <a:r>
              <a:rPr lang="en-US" sz="1200" dirty="0">
                <a:latin typeface="Arial" pitchFamily="34" charset="0"/>
                <a:cs typeface="Arial" pitchFamily="34" charset="0"/>
              </a:rPr>
              <a:t> </a:t>
            </a:r>
            <a:r>
              <a:rPr lang="en-US" sz="1200" dirty="0" err="1">
                <a:latin typeface="Arial" pitchFamily="34" charset="0"/>
                <a:cs typeface="Arial" pitchFamily="34" charset="0"/>
              </a:rPr>
              <a:t>gà</a:t>
            </a:r>
            <a:r>
              <a:rPr lang="en-US" sz="1200" dirty="0">
                <a:latin typeface="Arial" pitchFamily="34" charset="0"/>
                <a:cs typeface="Arial" pitchFamily="34" charset="0"/>
              </a:rPr>
              <a:t> </a:t>
            </a:r>
            <a:r>
              <a:rPr lang="en-US" sz="1200" dirty="0" err="1">
                <a:latin typeface="Arial" pitchFamily="34" charset="0"/>
                <a:cs typeface="Arial" pitchFamily="34" charset="0"/>
              </a:rPr>
              <a:t>nạc</a:t>
            </a:r>
            <a:r>
              <a:rPr lang="en-US" sz="1200" dirty="0">
                <a:latin typeface="Arial" pitchFamily="34" charset="0"/>
                <a:cs typeface="Arial" pitchFamily="34" charset="0"/>
              </a:rPr>
              <a:t>, </a:t>
            </a:r>
            <a:r>
              <a:rPr lang="en-US" sz="1200" dirty="0" err="1">
                <a:latin typeface="Arial" pitchFamily="34" charset="0"/>
                <a:cs typeface="Arial" pitchFamily="34" charset="0"/>
              </a:rPr>
              <a:t>thịt</a:t>
            </a:r>
            <a:r>
              <a:rPr lang="en-US" sz="1200" dirty="0">
                <a:latin typeface="Arial" pitchFamily="34" charset="0"/>
                <a:cs typeface="Arial" pitchFamily="34" charset="0"/>
              </a:rPr>
              <a:t> </a:t>
            </a:r>
            <a:r>
              <a:rPr lang="en-US" sz="1200" dirty="0" err="1">
                <a:latin typeface="Arial" pitchFamily="34" charset="0"/>
                <a:cs typeface="Arial" pitchFamily="34" charset="0"/>
              </a:rPr>
              <a:t>lợn</a:t>
            </a:r>
            <a:r>
              <a:rPr lang="en-US" sz="1200" dirty="0">
                <a:latin typeface="Arial" pitchFamily="34" charset="0"/>
                <a:cs typeface="Arial" pitchFamily="34" charset="0"/>
              </a:rPr>
              <a:t> </a:t>
            </a:r>
            <a:r>
              <a:rPr lang="en-US" sz="1200" dirty="0" err="1">
                <a:latin typeface="Arial" pitchFamily="34" charset="0"/>
                <a:cs typeface="Arial" pitchFamily="34" charset="0"/>
              </a:rPr>
              <a:t>nạc</a:t>
            </a:r>
            <a:r>
              <a:rPr lang="en-US" sz="1200" dirty="0">
                <a:latin typeface="Arial" pitchFamily="34" charset="0"/>
                <a:cs typeface="Arial" pitchFamily="34" charset="0"/>
              </a:rPr>
              <a:t>, </a:t>
            </a:r>
            <a:r>
              <a:rPr lang="en-US" sz="1200" dirty="0" err="1">
                <a:latin typeface="Arial" pitchFamily="34" charset="0"/>
                <a:cs typeface="Arial" pitchFamily="34" charset="0"/>
              </a:rPr>
              <a:t>dầu</a:t>
            </a:r>
            <a:r>
              <a:rPr lang="en-US" sz="1200" dirty="0">
                <a:latin typeface="Arial" pitchFamily="34" charset="0"/>
                <a:cs typeface="Arial" pitchFamily="34" charset="0"/>
              </a:rPr>
              <a:t> </a:t>
            </a:r>
            <a:r>
              <a:rPr lang="en-US" sz="1200" dirty="0" err="1">
                <a:latin typeface="Arial" pitchFamily="34" charset="0"/>
                <a:cs typeface="Arial" pitchFamily="34" charset="0"/>
              </a:rPr>
              <a:t>ăn</a:t>
            </a:r>
            <a:r>
              <a:rPr lang="en-US" sz="1200" dirty="0">
                <a:latin typeface="Arial" pitchFamily="34" charset="0"/>
                <a:cs typeface="Arial" pitchFamily="34" charset="0"/>
              </a:rPr>
              <a:t>, </a:t>
            </a:r>
            <a:r>
              <a:rPr lang="en-US" sz="1200" dirty="0" err="1">
                <a:latin typeface="Arial" pitchFamily="34" charset="0"/>
                <a:cs typeface="Arial" pitchFamily="34" charset="0"/>
              </a:rPr>
              <a:t>cà</a:t>
            </a:r>
            <a:r>
              <a:rPr lang="en-US" sz="1200" dirty="0">
                <a:latin typeface="Arial" pitchFamily="34" charset="0"/>
                <a:cs typeface="Arial" pitchFamily="34" charset="0"/>
              </a:rPr>
              <a:t> </a:t>
            </a:r>
            <a:r>
              <a:rPr lang="en-US" sz="1200" dirty="0" err="1">
                <a:latin typeface="Arial" pitchFamily="34" charset="0"/>
                <a:cs typeface="Arial" pitchFamily="34" charset="0"/>
              </a:rPr>
              <a:t>rốt</a:t>
            </a:r>
            <a:r>
              <a:rPr lang="en-US" sz="1200" dirty="0">
                <a:latin typeface="Arial" pitchFamily="34" charset="0"/>
                <a:cs typeface="Arial" pitchFamily="34" charset="0"/>
              </a:rPr>
              <a:t>, </a:t>
            </a:r>
            <a:r>
              <a:rPr lang="en-US" sz="1200" dirty="0" err="1">
                <a:latin typeface="Arial" pitchFamily="34" charset="0"/>
                <a:cs typeface="Arial" pitchFamily="34" charset="0"/>
              </a:rPr>
              <a:t>chuối</a:t>
            </a:r>
            <a:r>
              <a:rPr lang="en-US" sz="1200" dirty="0">
                <a:latin typeface="Arial" pitchFamily="34" charset="0"/>
                <a:cs typeface="Arial" pitchFamily="34" charset="0"/>
              </a:rPr>
              <a:t> </a:t>
            </a:r>
            <a:r>
              <a:rPr lang="en-US" sz="1200" dirty="0" err="1">
                <a:latin typeface="Arial" pitchFamily="34" charset="0"/>
                <a:cs typeface="Arial" pitchFamily="34" charset="0"/>
              </a:rPr>
              <a:t>tiêu</a:t>
            </a:r>
            <a:r>
              <a:rPr lang="en-US" sz="1200" dirty="0">
                <a:latin typeface="Arial" pitchFamily="34" charset="0"/>
                <a:cs typeface="Arial" pitchFamily="34" charset="0"/>
              </a:rPr>
              <a:t>, </a:t>
            </a:r>
            <a:r>
              <a:rPr lang="en-US" sz="1200" dirty="0" err="1">
                <a:latin typeface="Arial" pitchFamily="34" charset="0"/>
                <a:cs typeface="Arial" pitchFamily="34" charset="0"/>
              </a:rPr>
              <a:t>hồng</a:t>
            </a:r>
            <a:r>
              <a:rPr lang="en-US" sz="1200" dirty="0">
                <a:latin typeface="Arial" pitchFamily="34" charset="0"/>
                <a:cs typeface="Arial" pitchFamily="34" charset="0"/>
              </a:rPr>
              <a:t> </a:t>
            </a:r>
            <a:r>
              <a:rPr lang="en-US" sz="1200" dirty="0" err="1">
                <a:latin typeface="Arial" pitchFamily="34" charset="0"/>
                <a:cs typeface="Arial" pitchFamily="34" charset="0"/>
              </a:rPr>
              <a:t>xiêm</a:t>
            </a:r>
            <a:endParaRPr lang="en-US" sz="1200" dirty="0">
              <a:latin typeface="Arial" pitchFamily="34" charset="0"/>
              <a:cs typeface="Arial" pitchFamily="34" charset="0"/>
            </a:endParaRPr>
          </a:p>
          <a:p>
            <a:pPr lvl="0"/>
            <a:r>
              <a:rPr lang="en-US" sz="1200" dirty="0" err="1">
                <a:latin typeface="Arial" pitchFamily="34" charset="0"/>
                <a:cs typeface="Arial" pitchFamily="34" charset="0"/>
              </a:rPr>
              <a:t>Khi</a:t>
            </a:r>
            <a:r>
              <a:rPr lang="en-US" sz="1200" dirty="0">
                <a:latin typeface="Arial" pitchFamily="34" charset="0"/>
                <a:cs typeface="Arial" pitchFamily="34" charset="0"/>
              </a:rPr>
              <a:t> </a:t>
            </a:r>
            <a:r>
              <a:rPr lang="en-US" sz="1200" dirty="0" err="1">
                <a:latin typeface="Arial" pitchFamily="34" charset="0"/>
                <a:cs typeface="Arial" pitchFamily="34" charset="0"/>
              </a:rPr>
              <a:t>trẻ</a:t>
            </a:r>
            <a:r>
              <a:rPr lang="en-US" sz="1200" dirty="0">
                <a:latin typeface="Arial" pitchFamily="34" charset="0"/>
                <a:cs typeface="Arial" pitchFamily="34" charset="0"/>
              </a:rPr>
              <a:t> </a:t>
            </a:r>
            <a:r>
              <a:rPr lang="en-US" sz="1200" dirty="0" err="1">
                <a:latin typeface="Arial" pitchFamily="34" charset="0"/>
                <a:cs typeface="Arial" pitchFamily="34" charset="0"/>
              </a:rPr>
              <a:t>khỏi</a:t>
            </a:r>
            <a:r>
              <a:rPr lang="en-US" sz="1200" dirty="0">
                <a:latin typeface="Arial" pitchFamily="34" charset="0"/>
                <a:cs typeface="Arial" pitchFamily="34" charset="0"/>
              </a:rPr>
              <a:t> </a:t>
            </a:r>
            <a:r>
              <a:rPr lang="en-US" sz="1200" dirty="0" err="1">
                <a:latin typeface="Arial" pitchFamily="34" charset="0"/>
                <a:cs typeface="Arial" pitchFamily="34" charset="0"/>
              </a:rPr>
              <a:t>tiêu</a:t>
            </a:r>
            <a:r>
              <a:rPr lang="en-US" sz="1200" dirty="0">
                <a:latin typeface="Arial" pitchFamily="34" charset="0"/>
                <a:cs typeface="Arial" pitchFamily="34" charset="0"/>
              </a:rPr>
              <a:t> </a:t>
            </a:r>
            <a:r>
              <a:rPr lang="en-US" sz="1200" dirty="0" err="1">
                <a:latin typeface="Arial" pitchFamily="34" charset="0"/>
                <a:cs typeface="Arial" pitchFamily="34" charset="0"/>
              </a:rPr>
              <a:t>chảy</a:t>
            </a:r>
            <a:r>
              <a:rPr lang="en-US" sz="1200" dirty="0">
                <a:latin typeface="Arial" pitchFamily="34" charset="0"/>
                <a:cs typeface="Arial" pitchFamily="34" charset="0"/>
              </a:rPr>
              <a:t> </a:t>
            </a:r>
            <a:r>
              <a:rPr lang="en-US" sz="1200" dirty="0" err="1">
                <a:latin typeface="Arial" pitchFamily="34" charset="0"/>
                <a:cs typeface="Arial" pitchFamily="34" charset="0"/>
              </a:rPr>
              <a:t>thì</a:t>
            </a:r>
            <a:r>
              <a:rPr lang="en-US" sz="1200" dirty="0">
                <a:latin typeface="Arial" pitchFamily="34" charset="0"/>
                <a:cs typeface="Arial" pitchFamily="34" charset="0"/>
              </a:rPr>
              <a:t> </a:t>
            </a:r>
            <a:r>
              <a:rPr lang="en-US" sz="1200" dirty="0" err="1">
                <a:latin typeface="Arial" pitchFamily="34" charset="0"/>
                <a:cs typeface="Arial" pitchFamily="34" charset="0"/>
              </a:rPr>
              <a:t>chuyển</a:t>
            </a:r>
            <a:r>
              <a:rPr lang="en-US" sz="1200" dirty="0">
                <a:latin typeface="Arial" pitchFamily="34" charset="0"/>
                <a:cs typeface="Arial" pitchFamily="34" charset="0"/>
              </a:rPr>
              <a:t> sang </a:t>
            </a:r>
            <a:r>
              <a:rPr lang="en-US" sz="1200" dirty="0" err="1">
                <a:latin typeface="Arial" pitchFamily="34" charset="0"/>
                <a:cs typeface="Arial" pitchFamily="34" charset="0"/>
              </a:rPr>
              <a:t>chế</a:t>
            </a:r>
            <a:r>
              <a:rPr lang="en-US" sz="1200" dirty="0">
                <a:latin typeface="Arial" pitchFamily="34" charset="0"/>
                <a:cs typeface="Arial" pitchFamily="34" charset="0"/>
              </a:rPr>
              <a:t> </a:t>
            </a:r>
            <a:r>
              <a:rPr lang="en-US" sz="1200" dirty="0" err="1">
                <a:latin typeface="Arial" pitchFamily="34" charset="0"/>
                <a:cs typeface="Arial" pitchFamily="34" charset="0"/>
              </a:rPr>
              <a:t>độ</a:t>
            </a:r>
            <a:r>
              <a:rPr lang="en-US" sz="1200" dirty="0">
                <a:latin typeface="Arial" pitchFamily="34" charset="0"/>
                <a:cs typeface="Arial" pitchFamily="34" charset="0"/>
              </a:rPr>
              <a:t> </a:t>
            </a:r>
            <a:r>
              <a:rPr lang="en-US" sz="1200" dirty="0" err="1">
                <a:latin typeface="Arial" pitchFamily="34" charset="0"/>
                <a:cs typeface="Arial" pitchFamily="34" charset="0"/>
              </a:rPr>
              <a:t>ăn</a:t>
            </a:r>
            <a:r>
              <a:rPr lang="en-US" sz="1200" dirty="0">
                <a:latin typeface="Arial" pitchFamily="34" charset="0"/>
                <a:cs typeface="Arial" pitchFamily="34" charset="0"/>
              </a:rPr>
              <a:t> </a:t>
            </a:r>
            <a:r>
              <a:rPr lang="en-US" sz="1200" dirty="0" err="1">
                <a:latin typeface="Arial" pitchFamily="34" charset="0"/>
                <a:cs typeface="Arial" pitchFamily="34" charset="0"/>
              </a:rPr>
              <a:t>bình</a:t>
            </a:r>
            <a:r>
              <a:rPr lang="en-US" sz="1200" dirty="0">
                <a:latin typeface="Arial" pitchFamily="34" charset="0"/>
                <a:cs typeface="Arial" pitchFamily="34" charset="0"/>
              </a:rPr>
              <a:t> </a:t>
            </a:r>
            <a:r>
              <a:rPr lang="en-US" sz="1200" dirty="0" err="1">
                <a:latin typeface="Arial" pitchFamily="34" charset="0"/>
                <a:cs typeface="Arial" pitchFamily="34" charset="0"/>
              </a:rPr>
              <a:t>thường</a:t>
            </a:r>
            <a:r>
              <a:rPr lang="en-US" sz="1200" dirty="0">
                <a:latin typeface="Arial" pitchFamily="34" charset="0"/>
                <a:cs typeface="Arial" pitchFamily="34" charset="0"/>
              </a:rPr>
              <a:t> </a:t>
            </a:r>
            <a:r>
              <a:rPr lang="en-US" sz="1200" dirty="0" err="1">
                <a:latin typeface="Arial" pitchFamily="34" charset="0"/>
                <a:cs typeface="Arial" pitchFamily="34" charset="0"/>
              </a:rPr>
              <a:t>theo</a:t>
            </a:r>
            <a:r>
              <a:rPr lang="en-US" sz="1200" dirty="0">
                <a:latin typeface="Arial" pitchFamily="34" charset="0"/>
                <a:cs typeface="Arial" pitchFamily="34" charset="0"/>
              </a:rPr>
              <a:t> </a:t>
            </a:r>
            <a:r>
              <a:rPr lang="en-US" sz="1200" dirty="0" err="1">
                <a:latin typeface="Arial" pitchFamily="34" charset="0"/>
                <a:cs typeface="Arial" pitchFamily="34" charset="0"/>
              </a:rPr>
              <a:t>lứa</a:t>
            </a:r>
            <a:r>
              <a:rPr lang="en-US" sz="1200" dirty="0">
                <a:latin typeface="Arial" pitchFamily="34" charset="0"/>
                <a:cs typeface="Arial" pitchFamily="34" charset="0"/>
              </a:rPr>
              <a:t> </a:t>
            </a:r>
            <a:r>
              <a:rPr lang="en-US" sz="1200" dirty="0" err="1">
                <a:latin typeface="Arial" pitchFamily="34" charset="0"/>
                <a:cs typeface="Arial" pitchFamily="34" charset="0"/>
              </a:rPr>
              <a:t>tuổi</a:t>
            </a:r>
            <a:r>
              <a:rPr lang="en-US" sz="1200" dirty="0">
                <a:latin typeface="Arial" pitchFamily="34" charset="0"/>
                <a:cs typeface="Arial" pitchFamily="34" charset="0"/>
              </a:rPr>
              <a:t> </a:t>
            </a:r>
            <a:r>
              <a:rPr lang="en-US" sz="1200" dirty="0" err="1">
                <a:latin typeface="Arial" pitchFamily="34" charset="0"/>
                <a:cs typeface="Arial" pitchFamily="34" charset="0"/>
              </a:rPr>
              <a:t>và</a:t>
            </a:r>
            <a:r>
              <a:rPr lang="en-US" sz="1200" dirty="0">
                <a:latin typeface="Arial" pitchFamily="34" charset="0"/>
                <a:cs typeface="Arial" pitchFamily="34" charset="0"/>
              </a:rPr>
              <a:t> </a:t>
            </a:r>
            <a:r>
              <a:rPr lang="en-US" sz="1200" dirty="0" err="1">
                <a:latin typeface="Arial" pitchFamily="34" charset="0"/>
                <a:cs typeface="Arial" pitchFamily="34" charset="0"/>
              </a:rPr>
              <a:t>thêm</a:t>
            </a:r>
            <a:r>
              <a:rPr lang="en-US" sz="1200" dirty="0">
                <a:latin typeface="Arial" pitchFamily="34" charset="0"/>
                <a:cs typeface="Arial" pitchFamily="34" charset="0"/>
              </a:rPr>
              <a:t> </a:t>
            </a:r>
            <a:r>
              <a:rPr lang="en-US" sz="1200" dirty="0" err="1">
                <a:latin typeface="Arial" pitchFamily="34" charset="0"/>
                <a:cs typeface="Arial" pitchFamily="34" charset="0"/>
              </a:rPr>
              <a:t>mỗi</a:t>
            </a:r>
            <a:r>
              <a:rPr lang="en-US" sz="1200" dirty="0">
                <a:latin typeface="Arial" pitchFamily="34" charset="0"/>
                <a:cs typeface="Arial" pitchFamily="34" charset="0"/>
              </a:rPr>
              <a:t> </a:t>
            </a:r>
            <a:r>
              <a:rPr lang="en-US" sz="1200" dirty="0" err="1">
                <a:latin typeface="Arial" pitchFamily="34" charset="0"/>
                <a:cs typeface="Arial" pitchFamily="34" charset="0"/>
              </a:rPr>
              <a:t>ngày</a:t>
            </a:r>
            <a:r>
              <a:rPr lang="en-US" sz="1200" dirty="0">
                <a:latin typeface="Arial" pitchFamily="34" charset="0"/>
                <a:cs typeface="Arial" pitchFamily="34" charset="0"/>
              </a:rPr>
              <a:t> 1 </a:t>
            </a:r>
            <a:r>
              <a:rPr lang="en-US" sz="1200" dirty="0" err="1">
                <a:latin typeface="Arial" pitchFamily="34" charset="0"/>
                <a:cs typeface="Arial" pitchFamily="34" charset="0"/>
              </a:rPr>
              <a:t>bữa</a:t>
            </a:r>
            <a:r>
              <a:rPr lang="en-US" sz="1200" dirty="0">
                <a:latin typeface="Arial" pitchFamily="34" charset="0"/>
                <a:cs typeface="Arial" pitchFamily="34" charset="0"/>
              </a:rPr>
              <a:t> </a:t>
            </a:r>
            <a:r>
              <a:rPr lang="en-US" sz="1200" dirty="0" err="1">
                <a:latin typeface="Arial" pitchFamily="34" charset="0"/>
                <a:cs typeface="Arial" pitchFamily="34" charset="0"/>
              </a:rPr>
              <a:t>kéo</a:t>
            </a:r>
            <a:r>
              <a:rPr lang="en-US" sz="1200" dirty="0">
                <a:latin typeface="Arial" pitchFamily="34" charset="0"/>
                <a:cs typeface="Arial" pitchFamily="34" charset="0"/>
              </a:rPr>
              <a:t> </a:t>
            </a:r>
            <a:r>
              <a:rPr lang="en-US" sz="1200" dirty="0" err="1">
                <a:latin typeface="Arial" pitchFamily="34" charset="0"/>
                <a:cs typeface="Arial" pitchFamily="34" charset="0"/>
              </a:rPr>
              <a:t>dài</a:t>
            </a:r>
            <a:r>
              <a:rPr lang="en-US" sz="1200" dirty="0">
                <a:latin typeface="Arial" pitchFamily="34" charset="0"/>
                <a:cs typeface="Arial" pitchFamily="34" charset="0"/>
              </a:rPr>
              <a:t> 1 </a:t>
            </a:r>
            <a:r>
              <a:rPr lang="en-US" sz="1200" dirty="0" err="1">
                <a:latin typeface="Arial" pitchFamily="34" charset="0"/>
                <a:cs typeface="Arial" pitchFamily="34" charset="0"/>
              </a:rPr>
              <a:t>tháng</a:t>
            </a:r>
            <a:endParaRPr lang="en-US" sz="12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B5C3A7C-37B4-4C45-A036-FCFA13B4F3FC}" type="slidenum">
              <a:rPr lang="en-US" smtClean="0"/>
              <a:pPr/>
              <a:t>33</a:t>
            </a:fld>
            <a:endParaRPr lang="en-US"/>
          </a:p>
        </p:txBody>
      </p:sp>
    </p:spTree>
    <p:extLst>
      <p:ext uri="{BB962C8B-B14F-4D97-AF65-F5344CB8AC3E}">
        <p14:creationId xmlns:p14="http://schemas.microsoft.com/office/powerpoint/2010/main" val="347620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955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18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80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a:off x="0" y="806000"/>
            <a:ext cx="7928100" cy="52460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27" name="Google Shape;27;p5"/>
          <p:cNvCxnSpPr/>
          <p:nvPr/>
        </p:nvCxnSpPr>
        <p:spPr>
          <a:xfrm>
            <a:off x="1946716" y="1368000"/>
            <a:ext cx="0" cy="4122000"/>
          </a:xfrm>
          <a:prstGeom prst="straightConnector1">
            <a:avLst/>
          </a:prstGeom>
          <a:noFill/>
          <a:ln w="9525" cap="flat" cmpd="sng">
            <a:solidFill>
              <a:srgbClr val="D9DCE6"/>
            </a:solidFill>
            <a:prstDash val="solid"/>
            <a:round/>
            <a:headEnd type="none" w="med" len="med"/>
            <a:tailEnd type="none" w="med" len="med"/>
          </a:ln>
        </p:spPr>
      </p:cxnSp>
      <p:sp>
        <p:nvSpPr>
          <p:cNvPr id="28" name="Google Shape;28;p5"/>
          <p:cNvSpPr txBox="1">
            <a:spLocks noGrp="1"/>
          </p:cNvSpPr>
          <p:nvPr>
            <p:ph type="title"/>
          </p:nvPr>
        </p:nvSpPr>
        <p:spPr>
          <a:xfrm>
            <a:off x="291300" y="1368000"/>
            <a:ext cx="1341900" cy="4122000"/>
          </a:xfrm>
          <a:prstGeom prst="rect">
            <a:avLst/>
          </a:prstGeom>
        </p:spPr>
        <p:txBody>
          <a:bodyPr spcFirstLastPara="1" wrap="square" lIns="0" tIns="0" rIns="0" bIns="0"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9" name="Google Shape;29;p5"/>
          <p:cNvSpPr txBox="1">
            <a:spLocks noGrp="1"/>
          </p:cNvSpPr>
          <p:nvPr>
            <p:ph type="body" idx="1"/>
          </p:nvPr>
        </p:nvSpPr>
        <p:spPr>
          <a:xfrm>
            <a:off x="2191200" y="1368000"/>
            <a:ext cx="5345700" cy="4122000"/>
          </a:xfrm>
          <a:prstGeom prst="rect">
            <a:avLst/>
          </a:prstGeom>
        </p:spPr>
        <p:txBody>
          <a:bodyPr spcFirstLastPara="1" wrap="square" lIns="0" tIns="0" rIns="0" bIns="0" anchor="t" anchorCtr="0">
            <a:noAutofit/>
          </a:bodyPr>
          <a:lstStyle>
            <a:lvl1pPr marL="457200" lvl="0" indent="-317500">
              <a:spcBef>
                <a:spcPts val="0"/>
              </a:spcBef>
              <a:spcAft>
                <a:spcPts val="0"/>
              </a:spcAft>
              <a:buSzPts val="1400"/>
              <a:buChar char="◎"/>
              <a:defRPr/>
            </a:lvl1pPr>
            <a:lvl2pPr marL="914400" lvl="1" indent="-317500">
              <a:spcBef>
                <a:spcPts val="800"/>
              </a:spcBef>
              <a:spcAft>
                <a:spcPts val="0"/>
              </a:spcAft>
              <a:buSzPts val="1400"/>
              <a:buChar char="◎"/>
              <a:defRPr/>
            </a:lvl2pPr>
            <a:lvl3pPr marL="1371600" lvl="2" indent="-355600">
              <a:spcBef>
                <a:spcPts val="800"/>
              </a:spcBef>
              <a:spcAft>
                <a:spcPts val="0"/>
              </a:spcAft>
              <a:buSzPts val="2000"/>
              <a:buChar char="■"/>
              <a:defRPr/>
            </a:lvl3pPr>
            <a:lvl4pPr marL="1828800" lvl="3" indent="-355600">
              <a:spcBef>
                <a:spcPts val="800"/>
              </a:spcBef>
              <a:spcAft>
                <a:spcPts val="0"/>
              </a:spcAft>
              <a:buSzPts val="2000"/>
              <a:buChar char="●"/>
              <a:defRPr/>
            </a:lvl4pPr>
            <a:lvl5pPr marL="2286000" lvl="4" indent="-355600">
              <a:spcBef>
                <a:spcPts val="800"/>
              </a:spcBef>
              <a:spcAft>
                <a:spcPts val="0"/>
              </a:spcAft>
              <a:buSzPts val="2000"/>
              <a:buChar char="○"/>
              <a:defRPr/>
            </a:lvl5pPr>
            <a:lvl6pPr marL="2743200" lvl="5" indent="-355600">
              <a:spcBef>
                <a:spcPts val="800"/>
              </a:spcBef>
              <a:spcAft>
                <a:spcPts val="0"/>
              </a:spcAft>
              <a:buSzPts val="2000"/>
              <a:buChar char="■"/>
              <a:defRPr/>
            </a:lvl6pPr>
            <a:lvl7pPr marL="3200400" lvl="6" indent="-355600">
              <a:spcBef>
                <a:spcPts val="800"/>
              </a:spcBef>
              <a:spcAft>
                <a:spcPts val="0"/>
              </a:spcAft>
              <a:buSzPts val="2000"/>
              <a:buChar char="●"/>
              <a:defRPr/>
            </a:lvl7pPr>
            <a:lvl8pPr marL="3657600" lvl="7" indent="-355600">
              <a:spcBef>
                <a:spcPts val="800"/>
              </a:spcBef>
              <a:spcAft>
                <a:spcPts val="0"/>
              </a:spcAft>
              <a:buSzPts val="2000"/>
              <a:buChar char="○"/>
              <a:defRPr/>
            </a:lvl8pPr>
            <a:lvl9pPr marL="4114800" lvl="8" indent="-355600">
              <a:spcBef>
                <a:spcPts val="800"/>
              </a:spcBef>
              <a:spcAft>
                <a:spcPts val="800"/>
              </a:spcAft>
              <a:buSzPts val="2000"/>
              <a:buChar char="■"/>
              <a:defRPr/>
            </a:lvl9pPr>
          </a:lstStyle>
          <a:p>
            <a:endParaRPr/>
          </a:p>
        </p:txBody>
      </p:sp>
      <p:sp>
        <p:nvSpPr>
          <p:cNvPr id="30" name="Google Shape;30;p5"/>
          <p:cNvSpPr txBox="1">
            <a:spLocks noGrp="1"/>
          </p:cNvSpPr>
          <p:nvPr>
            <p:ph type="sldNum" idx="12"/>
          </p:nvPr>
        </p:nvSpPr>
        <p:spPr>
          <a:xfrm>
            <a:off x="8453425" y="-80"/>
            <a:ext cx="548700" cy="6858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729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7"/>
        <p:cNvGrpSpPr/>
        <p:nvPr/>
      </p:nvGrpSpPr>
      <p:grpSpPr>
        <a:xfrm>
          <a:off x="0" y="0"/>
          <a:ext cx="0" cy="0"/>
          <a:chOff x="0" y="0"/>
          <a:chExt cx="0" cy="0"/>
        </a:xfrm>
      </p:grpSpPr>
      <p:sp>
        <p:nvSpPr>
          <p:cNvPr id="38" name="Google Shape;38;p7"/>
          <p:cNvSpPr/>
          <p:nvPr/>
        </p:nvSpPr>
        <p:spPr>
          <a:xfrm>
            <a:off x="0" y="806000"/>
            <a:ext cx="7928100" cy="5246000"/>
          </a:xfrm>
          <a:prstGeom prst="rect">
            <a:avLst/>
          </a:prstGeom>
          <a:solidFill>
            <a:schemeClr val="lt1"/>
          </a:solidFill>
          <a:ln>
            <a:noFill/>
          </a:ln>
          <a:effectLst>
            <a:outerShdw blurRad="285750" dist="9525" dir="5400000" algn="bl" rotWithShape="0">
              <a:srgbClr val="010E1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39" name="Google Shape;39;p7"/>
          <p:cNvCxnSpPr/>
          <p:nvPr/>
        </p:nvCxnSpPr>
        <p:spPr>
          <a:xfrm>
            <a:off x="1946716" y="1368000"/>
            <a:ext cx="0" cy="4122000"/>
          </a:xfrm>
          <a:prstGeom prst="straightConnector1">
            <a:avLst/>
          </a:prstGeom>
          <a:noFill/>
          <a:ln w="9525" cap="flat" cmpd="sng">
            <a:solidFill>
              <a:srgbClr val="D9DCE6"/>
            </a:solidFill>
            <a:prstDash val="solid"/>
            <a:round/>
            <a:headEnd type="none" w="med" len="med"/>
            <a:tailEnd type="none" w="med" len="med"/>
          </a:ln>
        </p:spPr>
      </p:cxnSp>
      <p:sp>
        <p:nvSpPr>
          <p:cNvPr id="40" name="Google Shape;40;p7"/>
          <p:cNvSpPr txBox="1">
            <a:spLocks noGrp="1"/>
          </p:cNvSpPr>
          <p:nvPr>
            <p:ph type="title"/>
          </p:nvPr>
        </p:nvSpPr>
        <p:spPr>
          <a:xfrm>
            <a:off x="291300" y="1368000"/>
            <a:ext cx="1341900" cy="4122000"/>
          </a:xfrm>
          <a:prstGeom prst="rect">
            <a:avLst/>
          </a:prstGeom>
        </p:spPr>
        <p:txBody>
          <a:bodyPr spcFirstLastPara="1" wrap="square" lIns="0" tIns="0" rIns="0" bIns="0"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41" name="Google Shape;41;p7"/>
          <p:cNvSpPr txBox="1">
            <a:spLocks noGrp="1"/>
          </p:cNvSpPr>
          <p:nvPr>
            <p:ph type="body" idx="1"/>
          </p:nvPr>
        </p:nvSpPr>
        <p:spPr>
          <a:xfrm>
            <a:off x="2183375" y="1368000"/>
            <a:ext cx="2467200" cy="41220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800"/>
              </a:spcBef>
              <a:spcAft>
                <a:spcPts val="0"/>
              </a:spcAft>
              <a:buSzPts val="1800"/>
              <a:buChar char="◎"/>
              <a:defRPr sz="1800"/>
            </a:lvl2pPr>
            <a:lvl3pPr marL="1371600" lvl="2" indent="-342900">
              <a:spcBef>
                <a:spcPts val="800"/>
              </a:spcBef>
              <a:spcAft>
                <a:spcPts val="0"/>
              </a:spcAft>
              <a:buSzPts val="1800"/>
              <a:buChar char="■"/>
              <a:defRPr sz="1800"/>
            </a:lvl3pPr>
            <a:lvl4pPr marL="1828800" lvl="3" indent="-342900">
              <a:spcBef>
                <a:spcPts val="800"/>
              </a:spcBef>
              <a:spcAft>
                <a:spcPts val="0"/>
              </a:spcAft>
              <a:buSzPts val="1800"/>
              <a:buChar char="●"/>
              <a:defRPr sz="1800"/>
            </a:lvl4pPr>
            <a:lvl5pPr marL="2286000" lvl="4" indent="-342900">
              <a:spcBef>
                <a:spcPts val="800"/>
              </a:spcBef>
              <a:spcAft>
                <a:spcPts val="0"/>
              </a:spcAft>
              <a:buSzPts val="1800"/>
              <a:buChar char="○"/>
              <a:defRPr sz="1800"/>
            </a:lvl5pPr>
            <a:lvl6pPr marL="2743200" lvl="5" indent="-342900">
              <a:spcBef>
                <a:spcPts val="800"/>
              </a:spcBef>
              <a:spcAft>
                <a:spcPts val="0"/>
              </a:spcAft>
              <a:buSzPts val="1800"/>
              <a:buChar char="■"/>
              <a:defRPr sz="1800"/>
            </a:lvl6pPr>
            <a:lvl7pPr marL="3200400" lvl="6" indent="-342900">
              <a:spcBef>
                <a:spcPts val="800"/>
              </a:spcBef>
              <a:spcAft>
                <a:spcPts val="0"/>
              </a:spcAft>
              <a:buSzPts val="1800"/>
              <a:buChar char="●"/>
              <a:defRPr sz="1800"/>
            </a:lvl7pPr>
            <a:lvl8pPr marL="3657600" lvl="7" indent="-342900">
              <a:spcBef>
                <a:spcPts val="800"/>
              </a:spcBef>
              <a:spcAft>
                <a:spcPts val="0"/>
              </a:spcAft>
              <a:buSzPts val="1800"/>
              <a:buChar char="○"/>
              <a:defRPr sz="1800"/>
            </a:lvl8pPr>
            <a:lvl9pPr marL="4114800" lvl="8" indent="-34290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5061144" y="1368000"/>
            <a:ext cx="2467200" cy="41220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800"/>
              </a:spcBef>
              <a:spcAft>
                <a:spcPts val="0"/>
              </a:spcAft>
              <a:buSzPts val="1800"/>
              <a:buChar char="◎"/>
              <a:defRPr sz="1800"/>
            </a:lvl2pPr>
            <a:lvl3pPr marL="1371600" lvl="2" indent="-342900">
              <a:spcBef>
                <a:spcPts val="800"/>
              </a:spcBef>
              <a:spcAft>
                <a:spcPts val="0"/>
              </a:spcAft>
              <a:buSzPts val="1800"/>
              <a:buChar char="■"/>
              <a:defRPr sz="1800"/>
            </a:lvl3pPr>
            <a:lvl4pPr marL="1828800" lvl="3" indent="-342900">
              <a:spcBef>
                <a:spcPts val="800"/>
              </a:spcBef>
              <a:spcAft>
                <a:spcPts val="0"/>
              </a:spcAft>
              <a:buSzPts val="1800"/>
              <a:buChar char="●"/>
              <a:defRPr sz="1800"/>
            </a:lvl4pPr>
            <a:lvl5pPr marL="2286000" lvl="4" indent="-342900">
              <a:spcBef>
                <a:spcPts val="800"/>
              </a:spcBef>
              <a:spcAft>
                <a:spcPts val="0"/>
              </a:spcAft>
              <a:buSzPts val="1800"/>
              <a:buChar char="○"/>
              <a:defRPr sz="1800"/>
            </a:lvl5pPr>
            <a:lvl6pPr marL="2743200" lvl="5" indent="-342900">
              <a:spcBef>
                <a:spcPts val="800"/>
              </a:spcBef>
              <a:spcAft>
                <a:spcPts val="0"/>
              </a:spcAft>
              <a:buSzPts val="1800"/>
              <a:buChar char="■"/>
              <a:defRPr sz="1800"/>
            </a:lvl6pPr>
            <a:lvl7pPr marL="3200400" lvl="6" indent="-342900">
              <a:spcBef>
                <a:spcPts val="800"/>
              </a:spcBef>
              <a:spcAft>
                <a:spcPts val="0"/>
              </a:spcAft>
              <a:buSzPts val="1800"/>
              <a:buChar char="●"/>
              <a:defRPr sz="1800"/>
            </a:lvl7pPr>
            <a:lvl8pPr marL="3657600" lvl="7" indent="-342900">
              <a:spcBef>
                <a:spcPts val="800"/>
              </a:spcBef>
              <a:spcAft>
                <a:spcPts val="0"/>
              </a:spcAft>
              <a:buSzPts val="1800"/>
              <a:buChar char="○"/>
              <a:defRPr sz="1800"/>
            </a:lvl8pPr>
            <a:lvl9pPr marL="4114800" lvl="8" indent="-342900">
              <a:spcBef>
                <a:spcPts val="800"/>
              </a:spcBef>
              <a:spcAft>
                <a:spcPts val="800"/>
              </a:spcAft>
              <a:buSzPts val="1800"/>
              <a:buChar char="■"/>
              <a:defRPr sz="1800"/>
            </a:lvl9pPr>
          </a:lstStyle>
          <a:p>
            <a:endParaRPr/>
          </a:p>
        </p:txBody>
      </p:sp>
      <p:sp>
        <p:nvSpPr>
          <p:cNvPr id="43" name="Google Shape;43;p7"/>
          <p:cNvSpPr txBox="1">
            <a:spLocks noGrp="1"/>
          </p:cNvSpPr>
          <p:nvPr>
            <p:ph type="sldNum" idx="12"/>
          </p:nvPr>
        </p:nvSpPr>
        <p:spPr>
          <a:xfrm>
            <a:off x="8453425" y="-80"/>
            <a:ext cx="548700" cy="6858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228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390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720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006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227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65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40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782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013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pitchFamily="18" charset="0"/>
              </a:defRPr>
            </a:lvl1pPr>
          </a:lstStyle>
          <a:p>
            <a:fld id="{1D8BD707-D9CF-40AE-B4C6-C98DA3205C09}" type="datetimeFigureOut">
              <a:rPr lang="en-US" smtClean="0"/>
              <a:pPr/>
              <a:t>8/22/2021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57754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vnexpress.net/benh-nhan-16-tuoi-beo-phi-mac-covid-19-thoat-nguy-kich-4342980.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1676400"/>
            <a:ext cx="91440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vi-VN" altLang="ja-JP" sz="3200" b="1" dirty="0">
                <a:solidFill>
                  <a:srgbClr val="FF0000"/>
                </a:solidFill>
                <a:latin typeface=".VnArial"/>
                <a:cs typeface="Times New Roman" panose="02020603050405020304" pitchFamily="18" charset="0"/>
              </a:rPr>
              <a:t>HƯỚNG DẪN CHẾ ĐỘ DINH DƯỠNG VÀ BẢO ĐẢM AN TOÀN THỰC PHẨM PHÒNG CHỐNG DỊCH </a:t>
            </a:r>
            <a:r>
              <a:rPr lang="en-US" altLang="ja-JP" sz="3200" b="1" dirty="0" smtClean="0">
                <a:solidFill>
                  <a:srgbClr val="FF0000"/>
                </a:solidFill>
                <a:latin typeface=".VnArial"/>
                <a:cs typeface="Times New Roman" panose="02020603050405020304" pitchFamily="18" charset="0"/>
              </a:rPr>
              <a:t>BỆNH </a:t>
            </a:r>
            <a:r>
              <a:rPr lang="vi-VN" altLang="ja-JP" sz="3200" b="1" dirty="0" smtClean="0">
                <a:solidFill>
                  <a:srgbClr val="FF0000"/>
                </a:solidFill>
                <a:latin typeface=".VnArial"/>
                <a:cs typeface="Times New Roman" panose="02020603050405020304" pitchFamily="18" charset="0"/>
              </a:rPr>
              <a:t>COVID-19 </a:t>
            </a:r>
            <a:endParaRPr lang="en-US" altLang="ja-JP" sz="3200" b="1" dirty="0" smtClean="0">
              <a:solidFill>
                <a:srgbClr val="FF0000"/>
              </a:solidFill>
              <a:latin typeface=".VnArial"/>
              <a:cs typeface="Times New Roman" panose="02020603050405020304" pitchFamily="18" charset="0"/>
            </a:endParaRPr>
          </a:p>
          <a:p>
            <a:pPr algn="ctr"/>
            <a:r>
              <a:rPr lang="vi-VN" altLang="ja-JP" sz="3200" b="1" dirty="0" smtClean="0">
                <a:solidFill>
                  <a:srgbClr val="FF0000"/>
                </a:solidFill>
                <a:latin typeface=".VnArial"/>
                <a:cs typeface="Times New Roman" panose="02020603050405020304" pitchFamily="18" charset="0"/>
              </a:rPr>
              <a:t>TẠI </a:t>
            </a:r>
            <a:r>
              <a:rPr lang="vi-VN" altLang="ja-JP" sz="3200" b="1" dirty="0">
                <a:solidFill>
                  <a:srgbClr val="FF0000"/>
                </a:solidFill>
                <a:latin typeface=".VnArial"/>
                <a:cs typeface="Times New Roman" panose="02020603050405020304" pitchFamily="18" charset="0"/>
              </a:rPr>
              <a:t>CƠ SỞ GIÁO DỤC MẦM NON</a:t>
            </a:r>
            <a:endParaRPr lang="en-US" sz="3200" b="1" dirty="0">
              <a:solidFill>
                <a:srgbClr val="FF0000"/>
              </a:solidFill>
              <a:latin typeface=".VnArial"/>
            </a:endParaRPr>
          </a:p>
        </p:txBody>
      </p:sp>
      <p:pic>
        <p:nvPicPr>
          <p:cNvPr id="111618" name="Picture 2" descr="C:\Users\nguyen_bt\Desktop\594915.150P-01.jpg"/>
          <p:cNvPicPr>
            <a:picLocks noChangeAspect="1" noChangeArrowheads="1"/>
          </p:cNvPicPr>
          <p:nvPr/>
        </p:nvPicPr>
        <p:blipFill rotWithShape="1">
          <a:blip r:embed="rId3" cstate="screen">
            <a:extLst>
              <a:ext uri="{BEBA8EAE-BF5A-486C-A8C5-ECC9F3942E4B}">
                <a14:imgProps xmlns:a14="http://schemas.microsoft.com/office/drawing/2010/main">
                  <a14:imgLayer>
                    <a14:imgEffect>
                      <a14:backgroundRemoval t="9058" b="29334" l="6779" r="24115"/>
                    </a14:imgEffect>
                  </a14:imgLayer>
                </a14:imgProps>
              </a:ext>
              <a:ext uri="{28A0092B-C50C-407E-A947-70E740481C1C}">
                <a14:useLocalDpi xmlns:a14="http://schemas.microsoft.com/office/drawing/2010/main"/>
              </a:ext>
            </a:extLst>
          </a:blip>
          <a:srcRect l="6749" t="8499" r="75254" b="70005"/>
          <a:stretch/>
        </p:blipFill>
        <p:spPr bwMode="auto">
          <a:xfrm>
            <a:off x="2136186" y="5305352"/>
            <a:ext cx="1292814" cy="16288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nguyen_bt\Desktop\594915.150P-01.jpg"/>
          <p:cNvPicPr>
            <a:picLocks noChangeAspect="1" noChangeArrowheads="1"/>
          </p:cNvPicPr>
          <p:nvPr/>
        </p:nvPicPr>
        <p:blipFill rotWithShape="1">
          <a:blip r:embed="rId4" cstate="screen">
            <a:extLst>
              <a:ext uri="{BEBA8EAE-BF5A-486C-A8C5-ECC9F3942E4B}">
                <a14:imgProps xmlns:a14="http://schemas.microsoft.com/office/drawing/2010/main">
                  <a14:imgLayer>
                    <a14:imgEffect>
                      <a14:backgroundRemoval t="66767" b="89202" l="6419" r="25195">
                        <a14:foregroundMark x1="17277" y1="86443" x2="17876" y2="87043"/>
                        <a14:foregroundMark x1="10678" y1="84403" x2="9838" y2="84223"/>
                      </a14:backgroundRemoval>
                    </a14:imgEffect>
                  </a14:imgLayer>
                </a14:imgProps>
              </a:ext>
              <a:ext uri="{28A0092B-C50C-407E-A947-70E740481C1C}">
                <a14:useLocalDpi xmlns:a14="http://schemas.microsoft.com/office/drawing/2010/main"/>
              </a:ext>
            </a:extLst>
          </a:blip>
          <a:srcRect l="6266" t="67238" r="75737" b="11266"/>
          <a:stretch/>
        </p:blipFill>
        <p:spPr bwMode="auto">
          <a:xfrm flipH="1">
            <a:off x="2586" y="5257800"/>
            <a:ext cx="1292814" cy="16288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nguyen_bt\Desktop\594915.150P-01.jpg"/>
          <p:cNvPicPr>
            <a:picLocks noChangeAspect="1" noChangeArrowheads="1"/>
          </p:cNvPicPr>
          <p:nvPr/>
        </p:nvPicPr>
        <p:blipFill rotWithShape="1">
          <a:blip r:embed="rId5" cstate="screen">
            <a:extLst>
              <a:ext uri="{BEBA8EAE-BF5A-486C-A8C5-ECC9F3942E4B}">
                <a14:imgProps xmlns:a14="http://schemas.microsoft.com/office/drawing/2010/main">
                  <a14:imgLayer>
                    <a14:imgEffect>
                      <a14:backgroundRemoval t="37612" b="56569" l="40612" r="56929"/>
                    </a14:imgEffect>
                  </a14:imgLayer>
                </a14:imgProps>
              </a:ext>
              <a:ext uri="{28A0092B-C50C-407E-A947-70E740481C1C}">
                <a14:useLocalDpi xmlns:a14="http://schemas.microsoft.com/office/drawing/2010/main"/>
              </a:ext>
            </a:extLst>
          </a:blip>
          <a:srcRect l="39491" t="37262" r="42512" b="41242"/>
          <a:stretch/>
        </p:blipFill>
        <p:spPr bwMode="auto">
          <a:xfrm>
            <a:off x="1114146" y="5486400"/>
            <a:ext cx="1171854" cy="147644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a:off x="1752600" y="3657600"/>
            <a:ext cx="5415381"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8" name="Picture 7"/>
          <p:cNvPicPr>
            <a:picLocks noChangeAspect="1"/>
          </p:cNvPicPr>
          <p:nvPr/>
        </p:nvPicPr>
        <p:blipFill rotWithShape="1">
          <a:blip r:embed="rId6" cstate="screen">
            <a:extLst>
              <a:ext uri="{BEBA8EAE-BF5A-486C-A8C5-ECC9F3942E4B}">
                <a14:imgProps xmlns:a14="http://schemas.microsoft.com/office/drawing/2010/main">
                  <a14:imgLayer>
                    <a14:imgEffect>
                      <a14:backgroundRemoval t="40981" b="57022" l="20763" r="35169"/>
                    </a14:imgEffect>
                  </a14:imgLayer>
                </a14:imgProps>
              </a:ext>
              <a:ext uri="{28A0092B-C50C-407E-A947-70E740481C1C}">
                <a14:useLocalDpi xmlns:a14="http://schemas.microsoft.com/office/drawing/2010/main"/>
              </a:ext>
            </a:extLst>
          </a:blip>
          <a:srcRect l="21566" t="40964" r="64619" b="41111"/>
          <a:stretch/>
        </p:blipFill>
        <p:spPr>
          <a:xfrm>
            <a:off x="-33051" y="48083"/>
            <a:ext cx="1147197" cy="1488465"/>
          </a:xfrm>
          <a:prstGeom prst="rect">
            <a:avLst/>
          </a:prstGeom>
        </p:spPr>
      </p:pic>
      <p:pic>
        <p:nvPicPr>
          <p:cNvPr id="60" name="Picture 59"/>
          <p:cNvPicPr>
            <a:picLocks noChangeAspect="1"/>
          </p:cNvPicPr>
          <p:nvPr/>
        </p:nvPicPr>
        <p:blipFill rotWithShape="1">
          <a:blip r:embed="rId7" cstate="screen">
            <a:extLst>
              <a:ext uri="{BEBA8EAE-BF5A-486C-A8C5-ECC9F3942E4B}">
                <a14:imgProps xmlns:a14="http://schemas.microsoft.com/office/drawing/2010/main">
                  <a14:imgLayer>
                    <a14:imgEffect>
                      <a14:backgroundRemoval t="30949" b="39345" l="29374" r="40426"/>
                    </a14:imgEffect>
                  </a14:imgLayer>
                </a14:imgProps>
              </a:ext>
              <a:ext uri="{28A0092B-C50C-407E-A947-70E740481C1C}">
                <a14:useLocalDpi xmlns:a14="http://schemas.microsoft.com/office/drawing/2010/main"/>
              </a:ext>
            </a:extLst>
          </a:blip>
          <a:srcRect l="27992" t="29900" r="58193" b="59605"/>
          <a:stretch/>
        </p:blipFill>
        <p:spPr>
          <a:xfrm>
            <a:off x="1242151" y="573106"/>
            <a:ext cx="947451" cy="719769"/>
          </a:xfrm>
          <a:prstGeom prst="rect">
            <a:avLst/>
          </a:prstGeom>
        </p:spPr>
      </p:pic>
      <p:pic>
        <p:nvPicPr>
          <p:cNvPr id="61" name="Picture 60"/>
          <p:cNvPicPr>
            <a:picLocks noChangeAspect="1"/>
          </p:cNvPicPr>
          <p:nvPr/>
        </p:nvPicPr>
        <p:blipFill rotWithShape="1">
          <a:blip r:embed="rId8" cstate="screen">
            <a:extLst>
              <a:ext uri="{BEBA8EAE-BF5A-486C-A8C5-ECC9F3942E4B}">
                <a14:imgProps xmlns:a14="http://schemas.microsoft.com/office/drawing/2010/main">
                  <a14:imgLayer>
                    <a14:imgEffect>
                      <a14:backgroundRemoval t="23850" b="34927" l="44734" r="69613"/>
                    </a14:imgEffect>
                  </a14:imgLayer>
                </a14:imgProps>
              </a:ext>
              <a:ext uri="{28A0092B-C50C-407E-A947-70E740481C1C}">
                <a14:useLocalDpi xmlns:a14="http://schemas.microsoft.com/office/drawing/2010/main"/>
              </a:ext>
            </a:extLst>
          </a:blip>
          <a:srcRect l="44156" t="22593" r="29491" b="64550"/>
          <a:stretch/>
        </p:blipFill>
        <p:spPr>
          <a:xfrm rot="18811366">
            <a:off x="3277649" y="272871"/>
            <a:ext cx="1556107" cy="759227"/>
          </a:xfrm>
          <a:prstGeom prst="rect">
            <a:avLst/>
          </a:prstGeom>
        </p:spPr>
      </p:pic>
      <p:pic>
        <p:nvPicPr>
          <p:cNvPr id="62" name="Picture 61"/>
          <p:cNvPicPr>
            <a:picLocks noChangeAspect="1"/>
          </p:cNvPicPr>
          <p:nvPr/>
        </p:nvPicPr>
        <p:blipFill rotWithShape="1">
          <a:blip r:embed="rId9" cstate="screen">
            <a:extLst>
              <a:ext uri="{BEBA8EAE-BF5A-486C-A8C5-ECC9F3942E4B}">
                <a14:imgProps xmlns:a14="http://schemas.microsoft.com/office/drawing/2010/main">
                  <a14:imgLayer>
                    <a14:imgEffect>
                      <a14:backgroundRemoval t="46207" b="56492" l="75791" r="81061"/>
                    </a14:imgEffect>
                  </a14:imgLayer>
                </a14:imgProps>
              </a:ext>
              <a:ext uri="{28A0092B-C50C-407E-A947-70E740481C1C}">
                <a14:useLocalDpi xmlns:a14="http://schemas.microsoft.com/office/drawing/2010/main"/>
              </a:ext>
            </a:extLst>
          </a:blip>
          <a:srcRect l="75132" t="44921" r="18280" b="42222"/>
          <a:stretch/>
        </p:blipFill>
        <p:spPr>
          <a:xfrm>
            <a:off x="1122802" y="-36493"/>
            <a:ext cx="451837" cy="881808"/>
          </a:xfrm>
          <a:prstGeom prst="rect">
            <a:avLst/>
          </a:prstGeom>
        </p:spPr>
      </p:pic>
      <p:pic>
        <p:nvPicPr>
          <p:cNvPr id="63" name="Picture 62"/>
          <p:cNvPicPr>
            <a:picLocks noChangeAspect="1"/>
          </p:cNvPicPr>
          <p:nvPr/>
        </p:nvPicPr>
        <p:blipFill rotWithShape="1">
          <a:blip r:embed="rId10" cstate="screen">
            <a:extLst>
              <a:ext uri="{BEBA8EAE-BF5A-486C-A8C5-ECC9F3942E4B}">
                <a14:imgProps xmlns:a14="http://schemas.microsoft.com/office/drawing/2010/main">
                  <a14:imgLayer>
                    <a14:imgEffect>
                      <a14:backgroundRemoval t="8898" b="29298" l="34746" r="43462"/>
                    </a14:imgEffect>
                  </a14:imgLayer>
                </a14:imgProps>
              </a:ext>
              <a:ext uri="{28A0092B-C50C-407E-A947-70E740481C1C}">
                <a14:useLocalDpi xmlns:a14="http://schemas.microsoft.com/office/drawing/2010/main"/>
              </a:ext>
            </a:extLst>
          </a:blip>
          <a:srcRect l="33764" t="9101" r="55357" b="70358"/>
          <a:stretch/>
        </p:blipFill>
        <p:spPr>
          <a:xfrm rot="3537557">
            <a:off x="6162554" y="130853"/>
            <a:ext cx="746093" cy="1408782"/>
          </a:xfrm>
          <a:prstGeom prst="rect">
            <a:avLst/>
          </a:prstGeom>
        </p:spPr>
      </p:pic>
      <p:pic>
        <p:nvPicPr>
          <p:cNvPr id="64" name="Picture 63"/>
          <p:cNvPicPr>
            <a:picLocks noChangeAspect="1"/>
          </p:cNvPicPr>
          <p:nvPr/>
        </p:nvPicPr>
        <p:blipFill rotWithShape="1">
          <a:blip r:embed="rId11" cstate="screen">
            <a:extLst>
              <a:ext uri="{BEBA8EAE-BF5A-486C-A8C5-ECC9F3942E4B}">
                <a14:imgProps xmlns:a14="http://schemas.microsoft.com/office/drawing/2010/main">
                  <a14:imgLayer>
                    <a14:imgEffect>
                      <a14:backgroundRemoval t="5630" b="23063" l="42070" r="59080">
                        <a14:foregroundMark x1="56174" y1="19915" x2="57506" y2="21368"/>
                      </a14:backgroundRemoval>
                    </a14:imgEffect>
                  </a14:imgLayer>
                </a14:imgProps>
              </a:ext>
              <a:ext uri="{28A0092B-C50C-407E-A947-70E740481C1C}">
                <a14:useLocalDpi xmlns:a14="http://schemas.microsoft.com/office/drawing/2010/main"/>
              </a:ext>
            </a:extLst>
          </a:blip>
          <a:srcRect l="41264" t="4990" r="41226" b="76558"/>
          <a:stretch/>
        </p:blipFill>
        <p:spPr>
          <a:xfrm rot="8907106">
            <a:off x="5246768" y="-293152"/>
            <a:ext cx="1200839" cy="1265563"/>
          </a:xfrm>
          <a:prstGeom prst="rect">
            <a:avLst/>
          </a:prstGeom>
        </p:spPr>
      </p:pic>
      <p:pic>
        <p:nvPicPr>
          <p:cNvPr id="9" name="Picture 8"/>
          <p:cNvPicPr>
            <a:picLocks noChangeAspect="1"/>
          </p:cNvPicPr>
          <p:nvPr/>
        </p:nvPicPr>
        <p:blipFill rotWithShape="1">
          <a:blip r:embed="rId12" cstate="screen">
            <a:extLst>
              <a:ext uri="{BEBA8EAE-BF5A-486C-A8C5-ECC9F3942E4B}">
                <a14:imgProps xmlns:a14="http://schemas.microsoft.com/office/drawing/2010/main">
                  <a14:imgLayer>
                    <a14:imgEffect>
                      <a14:backgroundRemoval t="19443" b="40581" l="6118" r="20351"/>
                    </a14:imgEffect>
                  </a14:imgLayer>
                </a14:imgProps>
              </a:ext>
              <a:ext uri="{28A0092B-C50C-407E-A947-70E740481C1C}">
                <a14:useLocalDpi xmlns:a14="http://schemas.microsoft.com/office/drawing/2010/main"/>
              </a:ext>
            </a:extLst>
          </a:blip>
          <a:srcRect l="4444" t="18852" r="78594" b="59839"/>
          <a:stretch/>
        </p:blipFill>
        <p:spPr>
          <a:xfrm>
            <a:off x="7772400" y="87298"/>
            <a:ext cx="968682" cy="1216970"/>
          </a:xfrm>
          <a:prstGeom prst="rect">
            <a:avLst/>
          </a:prstGeom>
        </p:spPr>
      </p:pic>
      <p:pic>
        <p:nvPicPr>
          <p:cNvPr id="66" name="Picture 65"/>
          <p:cNvPicPr>
            <a:picLocks noChangeAspect="1"/>
          </p:cNvPicPr>
          <p:nvPr/>
        </p:nvPicPr>
        <p:blipFill rotWithShape="1">
          <a:blip r:embed="rId13" cstate="screen">
            <a:extLst>
              <a:ext uri="{BEBA8EAE-BF5A-486C-A8C5-ECC9F3942E4B}">
                <a14:imgProps xmlns:a14="http://schemas.microsoft.com/office/drawing/2010/main">
                  <a14:imgLayer>
                    <a14:imgEffect>
                      <a14:backgroundRemoval t="67959" b="91278" l="68988" r="94306"/>
                    </a14:imgEffect>
                  </a14:imgLayer>
                </a14:imgProps>
              </a:ext>
              <a:ext uri="{28A0092B-C50C-407E-A947-70E740481C1C}">
                <a14:useLocalDpi xmlns:a14="http://schemas.microsoft.com/office/drawing/2010/main"/>
              </a:ext>
            </a:extLst>
          </a:blip>
          <a:srcRect l="69441" t="67557" r="4360" b="7539"/>
          <a:stretch/>
        </p:blipFill>
        <p:spPr>
          <a:xfrm>
            <a:off x="2091461" y="62313"/>
            <a:ext cx="1332858" cy="1266941"/>
          </a:xfrm>
          <a:prstGeom prst="rect">
            <a:avLst/>
          </a:prstGeom>
        </p:spPr>
      </p:pic>
      <p:pic>
        <p:nvPicPr>
          <p:cNvPr id="10" name="Picture 9"/>
          <p:cNvPicPr>
            <a:picLocks noChangeAspect="1"/>
          </p:cNvPicPr>
          <p:nvPr/>
        </p:nvPicPr>
        <p:blipFill rotWithShape="1">
          <a:blip r:embed="rId14" cstate="screen">
            <a:extLst>
              <a:ext uri="{BEBA8EAE-BF5A-486C-A8C5-ECC9F3942E4B}">
                <a14:imgProps xmlns:a14="http://schemas.microsoft.com/office/drawing/2010/main">
                  <a14:imgLayer>
                    <a14:imgEffect>
                      <a14:backgroundRemoval t="26453" b="62833" l="3632" r="15194">
                        <a14:foregroundMark x1="10593" y1="35230" x2="10593" y2="35230"/>
                        <a14:foregroundMark x1="6114" y1="29419" x2="12349" y2="42433"/>
                        <a14:foregroundMark x1="12167" y1="29782" x2="6235" y2="37772"/>
                        <a14:foregroundMark x1="9140" y1="30872" x2="12833" y2="36199"/>
                        <a14:foregroundMark x1="9140" y1="36199" x2="7869" y2="42615"/>
                        <a14:foregroundMark x1="11562" y1="62833" x2="11562" y2="62833"/>
                      </a14:backgroundRemoval>
                    </a14:imgEffect>
                  </a14:imgLayer>
                </a14:imgProps>
              </a:ext>
              <a:ext uri="{28A0092B-C50C-407E-A947-70E740481C1C}">
                <a14:useLocalDpi xmlns:a14="http://schemas.microsoft.com/office/drawing/2010/main"/>
              </a:ext>
            </a:extLst>
          </a:blip>
          <a:srcRect l="2222" t="24444" r="83334" b="54860"/>
          <a:stretch/>
        </p:blipFill>
        <p:spPr>
          <a:xfrm>
            <a:off x="4652790" y="198531"/>
            <a:ext cx="694094" cy="994504"/>
          </a:xfrm>
          <a:prstGeom prst="rect">
            <a:avLst/>
          </a:prstGeom>
        </p:spPr>
      </p:pic>
      <p:pic>
        <p:nvPicPr>
          <p:cNvPr id="67" name="Picture 66"/>
          <p:cNvPicPr>
            <a:picLocks noChangeAspect="1"/>
          </p:cNvPicPr>
          <p:nvPr/>
        </p:nvPicPr>
        <p:blipFill rotWithShape="1">
          <a:blip r:embed="rId15" cstate="screen">
            <a:extLst>
              <a:ext uri="{BEBA8EAE-BF5A-486C-A8C5-ECC9F3942E4B}">
                <a14:imgProps xmlns:a14="http://schemas.microsoft.com/office/drawing/2010/main">
                  <a14:imgLayer>
                    <a14:imgEffect>
                      <a14:backgroundRemoval t="14831" b="33838" l="51998" r="74697">
                        <a14:foregroundMark x1="59564" y1="23366" x2="59564" y2="23366"/>
                        <a14:foregroundMark x1="56053" y1="23366" x2="56053" y2="23366"/>
                        <a14:foregroundMark x1="56053" y1="22579" x2="56053" y2="22579"/>
                        <a14:foregroundMark x1="56053" y1="21429" x2="56053" y2="21429"/>
                        <a14:foregroundMark x1="57506" y1="20763" x2="57506" y2="20763"/>
                        <a14:foregroundMark x1="59564" y1="20157" x2="59564" y2="20157"/>
                        <a14:foregroundMark x1="61804" y1="19976" x2="61804" y2="19976"/>
                        <a14:foregroundMark x1="54600" y1="23971" x2="54600" y2="23971"/>
                        <a14:foregroundMark x1="55085" y1="23668" x2="56053" y2="22215"/>
                        <a14:foregroundMark x1="57506" y1="21126" x2="54298" y2="23971"/>
                      </a14:backgroundRemoval>
                    </a14:imgEffect>
                  </a14:imgLayer>
                </a14:imgProps>
              </a:ext>
              <a:ext uri="{28A0092B-C50C-407E-A947-70E740481C1C}">
                <a14:useLocalDpi xmlns:a14="http://schemas.microsoft.com/office/drawing/2010/main"/>
              </a:ext>
            </a:extLst>
          </a:blip>
          <a:srcRect l="52205" t="15157" r="25708" b="64000"/>
          <a:stretch/>
        </p:blipFill>
        <p:spPr>
          <a:xfrm>
            <a:off x="7010400" y="112857"/>
            <a:ext cx="869120" cy="820133"/>
          </a:xfrm>
          <a:prstGeom prst="rect">
            <a:avLst/>
          </a:prstGeom>
        </p:spPr>
      </p:pic>
      <p:pic>
        <p:nvPicPr>
          <p:cNvPr id="11" name="Picture 10"/>
          <p:cNvPicPr>
            <a:picLocks noChangeAspect="1"/>
          </p:cNvPicPr>
          <p:nvPr/>
        </p:nvPicPr>
        <p:blipFill>
          <a:blip r:embed="rId16" cstate="screen">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382000" y="-89360"/>
            <a:ext cx="1071632" cy="1607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758952" y="152400"/>
            <a:ext cx="7626096" cy="990600"/>
          </a:xfrm>
        </p:spPr>
        <p:txBody>
          <a:bodyPr>
            <a:normAutofit fontScale="90000"/>
          </a:bodyPr>
          <a:lstStyle/>
          <a:p>
            <a:r>
              <a:rPr lang="en-US" sz="2775" dirty="0">
                <a:latin typeface="Calibri" panose="020F0502020204030204" pitchFamily="34" charset="0"/>
                <a:ea typeface="Yu Mincho" panose="02020400000000000000" pitchFamily="18" charset="-128"/>
                <a:cs typeface="Times New Roman" panose="02020603050405020304" pitchFamily="18" charset="0"/>
              </a:rPr>
              <a:t/>
            </a:r>
            <a:br>
              <a:rPr lang="en-US" sz="2775" dirty="0">
                <a:latin typeface="Calibri" panose="020F0502020204030204" pitchFamily="34" charset="0"/>
                <a:ea typeface="Yu Mincho" panose="02020400000000000000" pitchFamily="18" charset="-128"/>
                <a:cs typeface="Times New Roman" panose="02020603050405020304" pitchFamily="18" charset="0"/>
              </a:rPr>
            </a:b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Đảm</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bảo</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các</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nguyên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tắc</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xây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dựng</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thực</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đơn</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r>
            <a:b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theo quy</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định</a:t>
            </a:r>
            <a:r>
              <a:rPr lang="vi-VN" altLang="ja-JP" sz="2800" dirty="0">
                <a:latin typeface="Times New Roman" panose="02020603050405020304" pitchFamily="18" charset="0"/>
                <a:ea typeface="Times New Roman" panose="02020603050405020304" pitchFamily="18" charset="0"/>
                <a:cs typeface="Times New Roman" panose="02020603050405020304" pitchFamily="18" charset="0"/>
              </a:rPr>
              <a:t/>
            </a:r>
            <a:br>
              <a:rPr lang="vi-VN" altLang="ja-JP" sz="28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775" dirty="0"/>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457200" y="1152418"/>
            <a:ext cx="8458200" cy="5410200"/>
          </a:xfrm>
        </p:spPr>
        <p:txBody>
          <a:bodyPr>
            <a:noAutofit/>
          </a:bodyPr>
          <a:lstStyle/>
          <a:p>
            <a:pPr marL="257175" indent="-257175" algn="just">
              <a:lnSpc>
                <a:spcPct val="105000"/>
              </a:lnSpc>
              <a:spcBef>
                <a:spcPts val="360"/>
              </a:spcBef>
              <a:spcAft>
                <a:spcPts val="360"/>
              </a:spcAft>
              <a:buFont typeface="Helvetica" panose="020B0604020202020204" pitchFamily="34" charset="0"/>
              <a:buChar char="-"/>
            </a:pP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Dinh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dưỡng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trong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phòng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chống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COVID-19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chính</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là</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dinh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dưỡng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hợp</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lý</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theo nguyên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tác</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dinh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dưỡng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cho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từng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đối</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tượng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(theo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lứa</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tuổi</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theo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bệnh</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mạn</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tính</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hiện</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đang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mắc</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Chế</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độ</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dinh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dưỡng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hợp</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lý</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là</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quan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trọng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nhất</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ăn đa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dạng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thực</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phẩm</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giúp</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cơ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thể</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khỏe</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mạnh</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tăng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cường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miễn</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dịch</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chứ</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không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có</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một</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loại</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thực</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phẩm</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riêng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biệt</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nào</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có</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tác</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dụng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phòng</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1800" b="1" i="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ngừa</a:t>
            </a:r>
            <a:r>
              <a:rPr lang="vi-VN" altLang="ja-JP" sz="1800" b="1" i="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COVID-19. </a:t>
            </a:r>
            <a:endParaRPr lang="ja-JP" altLang="ja-JP" sz="1800" dirty="0">
              <a:effectLst/>
              <a:latin typeface="Calibri" panose="020F0502020204030204" pitchFamily="34" charset="0"/>
              <a:ea typeface="ＭＳ 明朝" panose="02020609040205080304" pitchFamily="17" charset="-128"/>
              <a:cs typeface="Times New Roman" panose="02020603050405020304" pitchFamily="18" charset="0"/>
            </a:endParaRPr>
          </a:p>
          <a:p>
            <a:pPr marL="257175" indent="-257175" algn="just">
              <a:lnSpc>
                <a:spcPct val="105000"/>
              </a:lnSpc>
              <a:spcBef>
                <a:spcPts val="360"/>
              </a:spcBef>
              <a:spcAft>
                <a:spcPts val="360"/>
              </a:spcAft>
              <a:buFont typeface="Helvetica" panose="020B0604020202020204" pitchFamily="34" charset="0"/>
              <a:buChar char="-"/>
            </a:pPr>
            <a:r>
              <a:rPr lang="vi-VN"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đơn cho trẻ nhà trẻ bao gồm 2 bữa chính và 1 bữa phụ đáp ứng khoảng 60-70% nhu cầu năng lượng trong ngày; Thực đơn cho trẻ mẫu giáo bao gồm 1 bữa chính và 1 bữa phụ đáp ứng khoảng 50 - 55% nhu cầu năng lượng trong ngày.</a:t>
            </a:r>
          </a:p>
          <a:p>
            <a:pPr marL="257175" indent="-257175" algn="just">
              <a:lnSpc>
                <a:spcPct val="105000"/>
              </a:lnSpc>
              <a:spcBef>
                <a:spcPts val="360"/>
              </a:spcBef>
              <a:spcAft>
                <a:spcPts val="360"/>
              </a:spcAft>
              <a:buFont typeface="Helvetica" panose="020B0604020202020204" pitchFamily="34" charset="0"/>
              <a:buChar char="-"/>
            </a:pP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Thực đơn đảm bảo cung cấp cung cấp đủ 4 nhóm chất dinh dưỡng: nhóm bột đường, nhóm chất đạm, nhóm chất béo, nhóm vitamin và chất khoáng và có ít nhất 5 trong 8 nhóm thực phẩm, trong đó nhóm chất béo là bắt buộc theo khuyến cáo của Tổ chức Y tế Thế giới.</a:t>
            </a:r>
          </a:p>
          <a:p>
            <a:pPr marL="257175" indent="-257175" algn="just">
              <a:lnSpc>
                <a:spcPct val="105000"/>
              </a:lnSpc>
              <a:spcBef>
                <a:spcPts val="360"/>
              </a:spcBef>
              <a:spcAft>
                <a:spcPts val="360"/>
              </a:spcAft>
              <a:buFont typeface="Helvetica" panose="020B0604020202020204" pitchFamily="34" charset="0"/>
              <a:buChar char="-"/>
            </a:pP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Bữa chính buổi trưa của trẻ em nhà trẻ và mẫu giáo có ít nhất trên 10 loại thực phẩm trong đó có 3 - 5 loại rau củ, đảm bảo định lượng khoảng 60 - 80g rau củ đã được sơ chế và 2 - 3 loại thực phẩm cung cấp chất đạm (cân đối giữa nguồn động vật và thực vật), đa dạng các loại thực phẩm cung cấp chất đạm động vật, một tuần nên có ít nhất 3 ngày có các món ăn từ nguồn thủy hải sản...</a:t>
            </a:r>
          </a:p>
          <a:p>
            <a:pPr marL="0" indent="0">
              <a:lnSpc>
                <a:spcPct val="105000"/>
              </a:lnSpc>
              <a:buNone/>
            </a:pPr>
            <a:endParaRPr lang="en-US" sz="1800" dirty="0"/>
          </a:p>
          <a:p>
            <a:pPr>
              <a:lnSpc>
                <a:spcPct val="100000"/>
              </a:lnSpc>
            </a:pPr>
            <a:endParaRPr lang="en-US" sz="1500" dirty="0"/>
          </a:p>
        </p:txBody>
      </p:sp>
    </p:spTree>
    <p:extLst>
      <p:ext uri="{BB962C8B-B14F-4D97-AF65-F5344CB8AC3E}">
        <p14:creationId xmlns:p14="http://schemas.microsoft.com/office/powerpoint/2010/main" val="15097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758952" y="152400"/>
            <a:ext cx="7626096" cy="990600"/>
          </a:xfrm>
        </p:spPr>
        <p:txBody>
          <a:bodyPr>
            <a:normAutofit fontScale="90000"/>
          </a:bodyPr>
          <a:lstStyle/>
          <a:p>
            <a:r>
              <a:rPr lang="en-US" sz="2775" dirty="0">
                <a:latin typeface="Calibri" panose="020F0502020204030204" pitchFamily="34" charset="0"/>
                <a:ea typeface="Yu Mincho" panose="02020400000000000000" pitchFamily="18" charset="-128"/>
                <a:cs typeface="Times New Roman" panose="02020603050405020304" pitchFamily="18" charset="0"/>
              </a:rPr>
              <a:t/>
            </a:r>
            <a:br>
              <a:rPr lang="en-US" sz="2775" dirty="0">
                <a:latin typeface="Calibri" panose="020F0502020204030204" pitchFamily="34" charset="0"/>
                <a:ea typeface="Yu Mincho" panose="02020400000000000000" pitchFamily="18" charset="-128"/>
                <a:cs typeface="Times New Roman" panose="02020603050405020304" pitchFamily="18" charset="0"/>
              </a:rPr>
            </a:b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Đảm</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bảo</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các</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nguyên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tắc</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xây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dựng</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thực</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đơn</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r>
            <a:b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theo quy</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định</a:t>
            </a:r>
            <a:r>
              <a:rPr lang="vi-VN" altLang="ja-JP" sz="2800" dirty="0">
                <a:latin typeface="Times New Roman" panose="02020603050405020304" pitchFamily="18" charset="0"/>
                <a:ea typeface="Times New Roman" panose="02020603050405020304" pitchFamily="18" charset="0"/>
                <a:cs typeface="Times New Roman" panose="02020603050405020304" pitchFamily="18" charset="0"/>
              </a:rPr>
              <a:t/>
            </a:r>
            <a:br>
              <a:rPr lang="vi-VN" altLang="ja-JP" sz="28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775" dirty="0"/>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228600" y="1143000"/>
            <a:ext cx="8458200" cy="5410200"/>
          </a:xfrm>
        </p:spPr>
        <p:txBody>
          <a:bodyPr>
            <a:noAutofit/>
          </a:bodyPr>
          <a:lstStyle/>
          <a:p>
            <a:pPr marL="257175" indent="-257175" algn="just">
              <a:lnSpc>
                <a:spcPct val="130000"/>
              </a:lnSpc>
              <a:spcBef>
                <a:spcPts val="360"/>
              </a:spcBef>
              <a:spcAft>
                <a:spcPts val="360"/>
              </a:spcAft>
              <a:buFont typeface="Helvetica" panose="020B0604020202020204" pitchFamily="34" charset="0"/>
              <a:buChar char="-"/>
            </a:pP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món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ăn đa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dinh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dưỡng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tuỳ</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theo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phương, thay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hương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phù</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em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cung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đa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dinh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dưỡng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theo nhu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cơ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p>
          <a:p>
            <a:pPr marL="257175" indent="-257175" algn="just">
              <a:lnSpc>
                <a:spcPct val="130000"/>
              </a:lnSpc>
              <a:spcBef>
                <a:spcPts val="360"/>
              </a:spcBef>
              <a:spcAft>
                <a:spcPts val="360"/>
              </a:spcAft>
              <a:buFont typeface="Helvetica" panose="020B0604020202020204" pitchFamily="34" charset="0"/>
              <a:buChar char="-"/>
            </a:pP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Trong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cung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chủng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cơ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sở</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mầm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non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kí</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cung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nhau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cung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không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gián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p>
          <a:p>
            <a:pPr marL="257175" indent="-257175" algn="just">
              <a:lnSpc>
                <a:spcPct val="130000"/>
              </a:lnSpc>
              <a:spcBef>
                <a:spcPts val="360"/>
              </a:spcBef>
              <a:spcAft>
                <a:spcPts val="360"/>
              </a:spcAft>
              <a:buFont typeface="Helvetica" panose="020B0604020202020204" pitchFamily="34" charset="0"/>
              <a:buChar char="-"/>
            </a:pP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tươi ngon;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buộc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bổ</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sung vi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dinh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dưỡng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muối</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bổ</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sung i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ốt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bột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mì</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bổ</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sung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kẽm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bổ</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sung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vitamin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nghị</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09/2016/NĐ-CP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
              <a:lnSpc>
                <a:spcPct val="130000"/>
              </a:lnSpc>
              <a:spcBef>
                <a:spcPts val="360"/>
              </a:spcBef>
              <a:spcAft>
                <a:spcPts val="360"/>
              </a:spcAft>
              <a:buFont typeface="Helvetica" panose="020B0604020202020204" pitchFamily="34" charset="0"/>
              <a:buChar char="-"/>
            </a:pP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đơn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thay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theo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thay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khi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cung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không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đáp</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do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đơn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quy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tháp</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dinh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dưỡng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cho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3 - 5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thay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trong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không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đáp</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1800" b="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vi-VN" altLang="ja-JP" sz="1800" b="1" dirty="0">
                <a:latin typeface="Times New Roman" panose="02020603050405020304" pitchFamily="18" charset="0"/>
                <a:ea typeface="Times New Roman" panose="02020603050405020304" pitchFamily="18" charset="0"/>
                <a:cs typeface="Times New Roman" panose="02020603050405020304" pitchFamily="18" charset="0"/>
              </a:rPr>
              <a:t>.</a:t>
            </a:r>
          </a:p>
          <a:p>
            <a:pPr marL="257175" indent="-257175" algn="just">
              <a:lnSpc>
                <a:spcPct val="130000"/>
              </a:lnSpc>
              <a:spcBef>
                <a:spcPts val="360"/>
              </a:spcBef>
              <a:spcAft>
                <a:spcPts val="360"/>
              </a:spcAft>
              <a:buFont typeface="Helvetica" panose="020B0604020202020204" pitchFamily="34" charset="0"/>
              <a:buChar char="-"/>
            </a:pPr>
            <a:endPar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5000"/>
              </a:lnSpc>
              <a:buNone/>
            </a:pPr>
            <a:endParaRPr lang="en-US" sz="1500" dirty="0"/>
          </a:p>
          <a:p>
            <a:pPr>
              <a:lnSpc>
                <a:spcPct val="100000"/>
              </a:lnSpc>
            </a:pPr>
            <a:endParaRPr lang="en-US" sz="1500" dirty="0"/>
          </a:p>
        </p:txBody>
      </p:sp>
    </p:spTree>
    <p:extLst>
      <p:ext uri="{BB962C8B-B14F-4D97-AF65-F5344CB8AC3E}">
        <p14:creationId xmlns:p14="http://schemas.microsoft.com/office/powerpoint/2010/main" val="138393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33400" y="3570686"/>
            <a:ext cx="3384550" cy="2430065"/>
          </a:xfrm>
          <a:prstGeom prst="rect">
            <a:avLst/>
          </a:prstGeom>
          <a:solidFill>
            <a:srgbClr val="000066"/>
          </a:solidFill>
          <a:ln w="9525">
            <a:solidFill>
              <a:schemeClr val="tx1"/>
            </a:solidFill>
            <a:miter lim="800000"/>
            <a:headEnd/>
            <a:tailEnd/>
          </a:ln>
        </p:spPr>
        <p:txBody>
          <a:bodyPr wrap="none" anchor="ctr"/>
          <a:lstStyle/>
          <a:p>
            <a:pPr algn="ctr"/>
            <a:r>
              <a:rPr lang="en-US" altLang="ja-JP" sz="2700" b="1" dirty="0">
                <a:solidFill>
                  <a:schemeClr val="bg1"/>
                </a:solidFill>
                <a:latin typeface="Arial" pitchFamily="34" charset="0"/>
                <a:ea typeface="ＭＳ Ｐゴシック" pitchFamily="34" charset="-128"/>
              </a:rPr>
              <a:t>BMR</a:t>
            </a:r>
          </a:p>
          <a:p>
            <a:pPr algn="ctr"/>
            <a:r>
              <a:rPr lang="en-US" altLang="ja-JP" sz="2700" b="1" dirty="0">
                <a:solidFill>
                  <a:schemeClr val="bg1"/>
                </a:solidFill>
                <a:latin typeface="Arial" pitchFamily="34" charset="0"/>
                <a:ea typeface="ＭＳ Ｐゴシック" pitchFamily="34" charset="-128"/>
              </a:rPr>
              <a:t>(</a:t>
            </a:r>
            <a:r>
              <a:rPr lang="en-US" altLang="ja-JP" sz="2700" b="1" dirty="0" err="1">
                <a:solidFill>
                  <a:schemeClr val="bg1"/>
                </a:solidFill>
                <a:latin typeface="Arial" pitchFamily="34" charset="0"/>
                <a:ea typeface="ＭＳ Ｐゴシック" pitchFamily="34" charset="-128"/>
              </a:rPr>
              <a:t>Khoảng</a:t>
            </a:r>
            <a:r>
              <a:rPr lang="en-US" altLang="ja-JP" sz="2700" b="1" dirty="0">
                <a:solidFill>
                  <a:schemeClr val="bg1"/>
                </a:solidFill>
                <a:latin typeface="Arial" pitchFamily="34" charset="0"/>
                <a:ea typeface="ＭＳ Ｐゴシック" pitchFamily="34" charset="-128"/>
              </a:rPr>
              <a:t> 60%)</a:t>
            </a:r>
          </a:p>
        </p:txBody>
      </p:sp>
      <p:sp>
        <p:nvSpPr>
          <p:cNvPr id="9219" name="Rectangle 4"/>
          <p:cNvSpPr>
            <a:spLocks noChangeArrowheads="1"/>
          </p:cNvSpPr>
          <p:nvPr/>
        </p:nvSpPr>
        <p:spPr bwMode="auto">
          <a:xfrm>
            <a:off x="527051" y="2758680"/>
            <a:ext cx="3384550" cy="378619"/>
          </a:xfrm>
          <a:prstGeom prst="rect">
            <a:avLst/>
          </a:prstGeom>
          <a:solidFill>
            <a:schemeClr val="tx2"/>
          </a:solidFill>
          <a:ln w="9525">
            <a:solidFill>
              <a:schemeClr val="tx1"/>
            </a:solidFill>
            <a:miter lim="800000"/>
            <a:headEnd/>
            <a:tailEnd/>
          </a:ln>
        </p:spPr>
        <p:txBody>
          <a:bodyPr wrap="none" anchor="ctr"/>
          <a:lstStyle/>
          <a:p>
            <a:pPr algn="ctr"/>
            <a:r>
              <a:rPr lang="en-US" altLang="ja-JP" sz="1500" b="1" dirty="0">
                <a:solidFill>
                  <a:schemeClr val="bg1"/>
                </a:solidFill>
                <a:latin typeface="Arial" pitchFamily="34" charset="0"/>
                <a:ea typeface="ＭＳ Ｐゴシック" pitchFamily="34" charset="-128"/>
              </a:rPr>
              <a:t>DIT (</a:t>
            </a:r>
            <a:r>
              <a:rPr lang="en-US" altLang="ja-JP" sz="1500" b="1" dirty="0" err="1">
                <a:solidFill>
                  <a:schemeClr val="bg1"/>
                </a:solidFill>
                <a:latin typeface="Arial" pitchFamily="34" charset="0"/>
                <a:ea typeface="ＭＳ Ｐゴシック" pitchFamily="34" charset="-128"/>
              </a:rPr>
              <a:t>khoảng</a:t>
            </a:r>
            <a:r>
              <a:rPr lang="en-US" altLang="ja-JP" sz="1500" b="1" dirty="0">
                <a:solidFill>
                  <a:schemeClr val="bg1"/>
                </a:solidFill>
                <a:latin typeface="Arial" pitchFamily="34" charset="0"/>
                <a:ea typeface="ＭＳ Ｐゴシック" pitchFamily="34" charset="-128"/>
              </a:rPr>
              <a:t> 10%)</a:t>
            </a:r>
            <a:endParaRPr lang="en-US" altLang="ja-JP" sz="1500" b="1" dirty="0">
              <a:latin typeface="Arial" pitchFamily="34" charset="0"/>
              <a:ea typeface="ＭＳ Ｐゴシック" pitchFamily="34" charset="-128"/>
            </a:endParaRPr>
          </a:p>
        </p:txBody>
      </p:sp>
      <p:sp>
        <p:nvSpPr>
          <p:cNvPr id="9220" name="Rectangle 5"/>
          <p:cNvSpPr>
            <a:spLocks noChangeArrowheads="1"/>
          </p:cNvSpPr>
          <p:nvPr/>
        </p:nvSpPr>
        <p:spPr bwMode="auto">
          <a:xfrm>
            <a:off x="527051" y="2056210"/>
            <a:ext cx="3384550" cy="702469"/>
          </a:xfrm>
          <a:prstGeom prst="rect">
            <a:avLst/>
          </a:prstGeom>
          <a:solidFill>
            <a:srgbClr val="FF6699"/>
          </a:solidFill>
          <a:ln w="9525">
            <a:solidFill>
              <a:schemeClr val="tx1"/>
            </a:solidFill>
            <a:miter lim="800000"/>
            <a:headEnd/>
            <a:tailEnd/>
          </a:ln>
        </p:spPr>
        <p:txBody>
          <a:bodyPr wrap="none" anchor="ctr"/>
          <a:lstStyle/>
          <a:p>
            <a:pPr algn="ctr"/>
            <a:r>
              <a:rPr lang="en-US" altLang="ja-JP" sz="2100" b="1">
                <a:solidFill>
                  <a:schemeClr val="bg1"/>
                </a:solidFill>
                <a:latin typeface="Arial" pitchFamily="34" charset="0"/>
                <a:ea typeface="ＭＳ Ｐゴシック" pitchFamily="34" charset="-128"/>
              </a:rPr>
              <a:t>PAL</a:t>
            </a:r>
            <a:r>
              <a:rPr lang="ja-JP" altLang="en-US" sz="2100" b="1">
                <a:solidFill>
                  <a:schemeClr val="bg1"/>
                </a:solidFill>
                <a:latin typeface="Arial" pitchFamily="34" charset="0"/>
                <a:ea typeface="ＭＳ Ｐゴシック" pitchFamily="34" charset="-128"/>
              </a:rPr>
              <a:t>　</a:t>
            </a:r>
            <a:r>
              <a:rPr lang="en-US" altLang="ja-JP" sz="2100" b="1">
                <a:solidFill>
                  <a:schemeClr val="bg1"/>
                </a:solidFill>
                <a:latin typeface="Arial" pitchFamily="34" charset="0"/>
                <a:ea typeface="ＭＳ Ｐゴシック" pitchFamily="34" charset="-128"/>
              </a:rPr>
              <a:t>(Khoảng 20%)</a:t>
            </a:r>
          </a:p>
        </p:txBody>
      </p:sp>
      <p:sp>
        <p:nvSpPr>
          <p:cNvPr id="9221" name="Text Box 6"/>
          <p:cNvSpPr txBox="1">
            <a:spLocks noChangeArrowheads="1"/>
          </p:cNvSpPr>
          <p:nvPr/>
        </p:nvSpPr>
        <p:spPr bwMode="auto">
          <a:xfrm>
            <a:off x="3776663" y="3378994"/>
            <a:ext cx="2973387" cy="300082"/>
          </a:xfrm>
          <a:prstGeom prst="rect">
            <a:avLst/>
          </a:prstGeom>
          <a:noFill/>
          <a:ln w="9525">
            <a:noFill/>
            <a:miter lim="800000"/>
            <a:headEnd/>
            <a:tailEnd/>
          </a:ln>
        </p:spPr>
        <p:txBody>
          <a:bodyPr>
            <a:spAutoFit/>
          </a:bodyPr>
          <a:lstStyle/>
          <a:p>
            <a:endParaRPr lang="ja-JP" altLang="ja-JP" sz="1350">
              <a:latin typeface="Arial" pitchFamily="34" charset="0"/>
              <a:ea typeface="ＭＳ Ｐゴシック" pitchFamily="34" charset="-128"/>
            </a:endParaRPr>
          </a:p>
        </p:txBody>
      </p:sp>
      <p:sp>
        <p:nvSpPr>
          <p:cNvPr id="9222" name="Text Box 7"/>
          <p:cNvSpPr txBox="1">
            <a:spLocks noChangeArrowheads="1"/>
          </p:cNvSpPr>
          <p:nvPr/>
        </p:nvSpPr>
        <p:spPr bwMode="auto">
          <a:xfrm>
            <a:off x="4070351" y="2057401"/>
            <a:ext cx="4856163" cy="2977738"/>
          </a:xfrm>
          <a:prstGeom prst="rect">
            <a:avLst/>
          </a:prstGeom>
          <a:solidFill>
            <a:srgbClr val="000066"/>
          </a:solidFill>
          <a:ln w="9525">
            <a:noFill/>
            <a:miter lim="800000"/>
            <a:headEnd/>
            <a:tailEnd/>
          </a:ln>
        </p:spPr>
        <p:txBody>
          <a:bodyPr>
            <a:spAutoFit/>
          </a:bodyPr>
          <a:lstStyle/>
          <a:p>
            <a:r>
              <a:rPr lang="en-US" altLang="ja-JP" sz="1350" b="1" dirty="0">
                <a:solidFill>
                  <a:srgbClr val="FF6699"/>
                </a:solidFill>
                <a:latin typeface="Arial" pitchFamily="34" charset="0"/>
                <a:ea typeface="ＭＳ Ｐゴシック" pitchFamily="34" charset="-128"/>
              </a:rPr>
              <a:t>PAL:  </a:t>
            </a:r>
            <a:r>
              <a:rPr lang="en-US" altLang="ja-JP" sz="1350" b="1" dirty="0" err="1">
                <a:solidFill>
                  <a:srgbClr val="FF6699"/>
                </a:solidFill>
                <a:latin typeface="Arial" pitchFamily="34" charset="0"/>
                <a:ea typeface="ＭＳ Ｐゴシック" pitchFamily="34" charset="-128"/>
              </a:rPr>
              <a:t>Mức</a:t>
            </a:r>
            <a:r>
              <a:rPr lang="en-US" altLang="ja-JP" sz="1350" b="1" dirty="0">
                <a:solidFill>
                  <a:srgbClr val="FF6699"/>
                </a:solidFill>
                <a:latin typeface="Arial" pitchFamily="34" charset="0"/>
                <a:ea typeface="ＭＳ Ｐゴシック" pitchFamily="34" charset="-128"/>
              </a:rPr>
              <a:t> </a:t>
            </a:r>
            <a:r>
              <a:rPr lang="en-US" altLang="ja-JP" sz="1350" b="1" dirty="0" err="1">
                <a:solidFill>
                  <a:srgbClr val="FF6699"/>
                </a:solidFill>
                <a:latin typeface="Arial" pitchFamily="34" charset="0"/>
                <a:ea typeface="ＭＳ Ｐゴシック" pitchFamily="34" charset="-128"/>
              </a:rPr>
              <a:t>hoạt</a:t>
            </a:r>
            <a:r>
              <a:rPr lang="en-US" altLang="ja-JP" sz="1350" b="1" dirty="0">
                <a:solidFill>
                  <a:srgbClr val="FF6699"/>
                </a:solidFill>
                <a:latin typeface="Arial" pitchFamily="34" charset="0"/>
                <a:ea typeface="ＭＳ Ｐゴシック" pitchFamily="34" charset="-128"/>
              </a:rPr>
              <a:t> </a:t>
            </a:r>
            <a:r>
              <a:rPr lang="en-US" altLang="ja-JP" sz="1350" b="1" dirty="0" err="1">
                <a:solidFill>
                  <a:srgbClr val="FF6699"/>
                </a:solidFill>
                <a:latin typeface="Arial" pitchFamily="34" charset="0"/>
                <a:ea typeface="ＭＳ Ｐゴシック" pitchFamily="34" charset="-128"/>
              </a:rPr>
              <a:t>động</a:t>
            </a:r>
            <a:r>
              <a:rPr lang="en-US" altLang="ja-JP" sz="1350" b="1" dirty="0">
                <a:solidFill>
                  <a:srgbClr val="FF6699"/>
                </a:solidFill>
                <a:latin typeface="Arial" pitchFamily="34" charset="0"/>
                <a:ea typeface="ＭＳ Ｐゴシック" pitchFamily="34" charset="-128"/>
              </a:rPr>
              <a:t> </a:t>
            </a:r>
            <a:r>
              <a:rPr lang="en-US" altLang="ja-JP" sz="1350" b="1" dirty="0" err="1">
                <a:solidFill>
                  <a:srgbClr val="FF6699"/>
                </a:solidFill>
                <a:latin typeface="Arial" pitchFamily="34" charset="0"/>
                <a:ea typeface="ＭＳ Ｐゴシック" pitchFamily="34" charset="-128"/>
              </a:rPr>
              <a:t>thể</a:t>
            </a:r>
            <a:r>
              <a:rPr lang="en-US" altLang="ja-JP" sz="1350" b="1" dirty="0">
                <a:solidFill>
                  <a:srgbClr val="FF6699"/>
                </a:solidFill>
                <a:latin typeface="Arial" pitchFamily="34" charset="0"/>
                <a:ea typeface="ＭＳ Ｐゴシック" pitchFamily="34" charset="-128"/>
              </a:rPr>
              <a:t> </a:t>
            </a:r>
            <a:r>
              <a:rPr lang="en-US" altLang="ja-JP" sz="1350" b="1" dirty="0" err="1">
                <a:solidFill>
                  <a:srgbClr val="FF6699"/>
                </a:solidFill>
                <a:latin typeface="Arial" pitchFamily="34" charset="0"/>
                <a:ea typeface="ＭＳ Ｐゴシック" pitchFamily="34" charset="-128"/>
              </a:rPr>
              <a:t>lực</a:t>
            </a:r>
            <a:endParaRPr lang="en-US" altLang="ja-JP" sz="1350" b="1" dirty="0">
              <a:solidFill>
                <a:schemeClr val="accent1"/>
              </a:solidFill>
              <a:latin typeface="Arial" pitchFamily="34" charset="0"/>
              <a:ea typeface="ＭＳ Ｐゴシック" pitchFamily="34" charset="-128"/>
            </a:endParaRPr>
          </a:p>
          <a:p>
            <a:r>
              <a:rPr lang="en-US" altLang="ja-JP" sz="1350" b="1" dirty="0">
                <a:solidFill>
                  <a:schemeClr val="bg1"/>
                </a:solidFill>
                <a:latin typeface="Arial" pitchFamily="34" charset="0"/>
                <a:ea typeface="ＭＳ Ｐゴシック" pitchFamily="34" charset="-128"/>
              </a:rPr>
              <a:t>DIT </a:t>
            </a:r>
            <a:r>
              <a:rPr lang="en-US" altLang="ja-JP" sz="1500" b="1" dirty="0">
                <a:solidFill>
                  <a:schemeClr val="bg1"/>
                </a:solidFill>
                <a:latin typeface="Arial" pitchFamily="34" charset="0"/>
                <a:ea typeface="ＭＳ Ｐゴシック" pitchFamily="34" charset="-128"/>
              </a:rPr>
              <a:t>(Dietary Induced</a:t>
            </a:r>
            <a:r>
              <a:rPr lang="ja-JP" altLang="en-US" sz="1500" b="1">
                <a:solidFill>
                  <a:schemeClr val="bg1"/>
                </a:solidFill>
                <a:latin typeface="Arial" pitchFamily="34" charset="0"/>
                <a:ea typeface="ＭＳ Ｐゴシック" pitchFamily="34" charset="-128"/>
              </a:rPr>
              <a:t> </a:t>
            </a:r>
            <a:r>
              <a:rPr lang="en-US" altLang="ja-JP" sz="1500" b="1" dirty="0" err="1">
                <a:solidFill>
                  <a:schemeClr val="bg1"/>
                </a:solidFill>
                <a:latin typeface="Arial" pitchFamily="34" charset="0"/>
                <a:ea typeface="ＭＳ Ｐゴシック" pitchFamily="34" charset="-128"/>
              </a:rPr>
              <a:t>thermogenesis</a:t>
            </a:r>
            <a:r>
              <a:rPr lang="en-US" altLang="ja-JP" sz="1500" b="1" dirty="0">
                <a:solidFill>
                  <a:schemeClr val="bg1"/>
                </a:solidFill>
                <a:latin typeface="Arial" pitchFamily="34" charset="0"/>
                <a:ea typeface="ＭＳ Ｐゴシック" pitchFamily="34" charset="-128"/>
              </a:rPr>
              <a:t> ): </a:t>
            </a:r>
            <a:r>
              <a:rPr lang="en-US" altLang="ja-JP" sz="1500" b="1" dirty="0" err="1">
                <a:solidFill>
                  <a:schemeClr val="bg1"/>
                </a:solidFill>
                <a:latin typeface="Arial" pitchFamily="34" charset="0"/>
                <a:ea typeface="ＭＳ Ｐゴシック" pitchFamily="34" charset="-128"/>
              </a:rPr>
              <a:t>Năng</a:t>
            </a:r>
            <a:r>
              <a:rPr lang="en-US" altLang="ja-JP" sz="1500" b="1" dirty="0">
                <a:solidFill>
                  <a:schemeClr val="bg1"/>
                </a:solidFill>
                <a:latin typeface="Arial" pitchFamily="34" charset="0"/>
                <a:ea typeface="ＭＳ Ｐゴシック" pitchFamily="34" charset="-128"/>
              </a:rPr>
              <a:t> </a:t>
            </a:r>
            <a:r>
              <a:rPr lang="en-US" altLang="ja-JP" sz="1500" b="1" dirty="0" err="1">
                <a:solidFill>
                  <a:schemeClr val="bg1"/>
                </a:solidFill>
                <a:latin typeface="Arial" pitchFamily="34" charset="0"/>
                <a:ea typeface="ＭＳ Ｐゴシック" pitchFamily="34" charset="-128"/>
              </a:rPr>
              <a:t>lượng</a:t>
            </a:r>
            <a:r>
              <a:rPr lang="en-US" altLang="ja-JP" sz="1500" b="1" dirty="0">
                <a:solidFill>
                  <a:schemeClr val="bg1"/>
                </a:solidFill>
                <a:latin typeface="Arial" pitchFamily="34" charset="0"/>
                <a:ea typeface="ＭＳ Ｐゴシック" pitchFamily="34" charset="-128"/>
              </a:rPr>
              <a:t> </a:t>
            </a:r>
            <a:r>
              <a:rPr lang="en-US" altLang="ja-JP" sz="1500" b="1" dirty="0" err="1">
                <a:solidFill>
                  <a:schemeClr val="bg1"/>
                </a:solidFill>
                <a:latin typeface="Arial" pitchFamily="34" charset="0"/>
                <a:ea typeface="ＭＳ Ｐゴシック" pitchFamily="34" charset="-128"/>
              </a:rPr>
              <a:t>để</a:t>
            </a:r>
            <a:r>
              <a:rPr lang="en-US" altLang="ja-JP" sz="1500" b="1" dirty="0">
                <a:solidFill>
                  <a:schemeClr val="bg1"/>
                </a:solidFill>
                <a:latin typeface="Arial" pitchFamily="34" charset="0"/>
                <a:ea typeface="ＭＳ Ｐゴシック" pitchFamily="34" charset="-128"/>
              </a:rPr>
              <a:t> </a:t>
            </a:r>
            <a:r>
              <a:rPr lang="en-US" altLang="ja-JP" sz="1500" b="1" dirty="0" err="1">
                <a:solidFill>
                  <a:schemeClr val="bg1"/>
                </a:solidFill>
                <a:latin typeface="Arial" pitchFamily="34" charset="0"/>
                <a:ea typeface="ＭＳ Ｐゴシック" pitchFamily="34" charset="-128"/>
              </a:rPr>
              <a:t>tiêu</a:t>
            </a:r>
            <a:r>
              <a:rPr lang="en-US" altLang="ja-JP" sz="1500" b="1" dirty="0">
                <a:solidFill>
                  <a:schemeClr val="bg1"/>
                </a:solidFill>
                <a:latin typeface="Arial" pitchFamily="34" charset="0"/>
                <a:ea typeface="ＭＳ Ｐゴシック" pitchFamily="34" charset="-128"/>
              </a:rPr>
              <a:t> </a:t>
            </a:r>
            <a:r>
              <a:rPr lang="en-US" altLang="ja-JP" sz="1500" b="1" dirty="0" err="1">
                <a:solidFill>
                  <a:schemeClr val="bg1"/>
                </a:solidFill>
                <a:latin typeface="Arial" pitchFamily="34" charset="0"/>
                <a:ea typeface="ＭＳ Ｐゴシック" pitchFamily="34" charset="-128"/>
              </a:rPr>
              <a:t>hóa</a:t>
            </a:r>
            <a:r>
              <a:rPr lang="en-US" altLang="ja-JP" sz="1500" b="1" dirty="0">
                <a:solidFill>
                  <a:schemeClr val="bg1"/>
                </a:solidFill>
                <a:latin typeface="Arial" pitchFamily="34" charset="0"/>
                <a:ea typeface="ＭＳ Ｐゴシック" pitchFamily="34" charset="-128"/>
              </a:rPr>
              <a:t> </a:t>
            </a:r>
            <a:r>
              <a:rPr lang="en-US" altLang="ja-JP" sz="1500" b="1" dirty="0" err="1">
                <a:solidFill>
                  <a:schemeClr val="bg1"/>
                </a:solidFill>
                <a:latin typeface="Arial" pitchFamily="34" charset="0"/>
                <a:ea typeface="ＭＳ Ｐゴシック" pitchFamily="34" charset="-128"/>
              </a:rPr>
              <a:t>thức</a:t>
            </a:r>
            <a:r>
              <a:rPr lang="en-US" altLang="ja-JP" sz="1500" b="1" dirty="0">
                <a:solidFill>
                  <a:schemeClr val="bg1"/>
                </a:solidFill>
                <a:latin typeface="Arial" pitchFamily="34" charset="0"/>
                <a:ea typeface="ＭＳ Ｐゴシック" pitchFamily="34" charset="-128"/>
              </a:rPr>
              <a:t> </a:t>
            </a:r>
            <a:r>
              <a:rPr lang="en-US" altLang="ja-JP" sz="1500" b="1" dirty="0" err="1">
                <a:solidFill>
                  <a:schemeClr val="bg1"/>
                </a:solidFill>
                <a:latin typeface="Arial" pitchFamily="34" charset="0"/>
                <a:ea typeface="ＭＳ Ｐゴシック" pitchFamily="34" charset="-128"/>
              </a:rPr>
              <a:t>ăn</a:t>
            </a:r>
            <a:endParaRPr lang="en-US" altLang="ja-JP" sz="1500" b="1" dirty="0">
              <a:solidFill>
                <a:schemeClr val="bg1"/>
              </a:solidFill>
              <a:latin typeface="Arial" pitchFamily="34" charset="0"/>
              <a:ea typeface="ＭＳ Ｐゴシック" pitchFamily="34" charset="-128"/>
            </a:endParaRPr>
          </a:p>
          <a:p>
            <a:r>
              <a:rPr lang="en-US" altLang="ja-JP" sz="1350" b="1" dirty="0">
                <a:solidFill>
                  <a:schemeClr val="bg1"/>
                </a:solidFill>
                <a:latin typeface="Arial" pitchFamily="34" charset="0"/>
                <a:ea typeface="ＭＳ Ｐゴシック" pitchFamily="34" charset="-128"/>
              </a:rPr>
              <a:t>RMR: </a:t>
            </a:r>
            <a:r>
              <a:rPr lang="en-US" altLang="ja-JP" sz="1350" b="1" dirty="0" err="1">
                <a:solidFill>
                  <a:schemeClr val="bg1"/>
                </a:solidFill>
                <a:latin typeface="Arial" pitchFamily="34" charset="0"/>
                <a:ea typeface="ＭＳ Ｐゴシック" pitchFamily="34" charset="-128"/>
              </a:rPr>
              <a:t>Chuyển</a:t>
            </a:r>
            <a:r>
              <a:rPr lang="en-US" altLang="ja-JP" sz="1350" b="1" dirty="0">
                <a:solidFill>
                  <a:schemeClr val="bg1"/>
                </a:solidFill>
                <a:latin typeface="Arial" pitchFamily="34" charset="0"/>
                <a:ea typeface="ＭＳ Ｐゴシック" pitchFamily="34" charset="-128"/>
              </a:rPr>
              <a:t> </a:t>
            </a:r>
            <a:r>
              <a:rPr lang="en-US" altLang="ja-JP" sz="1350" b="1" dirty="0" err="1">
                <a:solidFill>
                  <a:schemeClr val="bg1"/>
                </a:solidFill>
                <a:latin typeface="Arial" pitchFamily="34" charset="0"/>
                <a:ea typeface="ＭＳ Ｐゴシック" pitchFamily="34" charset="-128"/>
              </a:rPr>
              <a:t>hóa</a:t>
            </a:r>
            <a:r>
              <a:rPr lang="en-US" altLang="ja-JP" sz="1350" b="1" dirty="0">
                <a:solidFill>
                  <a:schemeClr val="bg1"/>
                </a:solidFill>
                <a:latin typeface="Arial" pitchFamily="34" charset="0"/>
                <a:ea typeface="ＭＳ Ｐゴシック" pitchFamily="34" charset="-128"/>
              </a:rPr>
              <a:t> </a:t>
            </a:r>
            <a:r>
              <a:rPr lang="en-US" altLang="ja-JP" sz="1350" b="1" dirty="0" err="1">
                <a:solidFill>
                  <a:schemeClr val="bg1"/>
                </a:solidFill>
                <a:latin typeface="Arial" pitchFamily="34" charset="0"/>
                <a:ea typeface="ＭＳ Ｐゴシック" pitchFamily="34" charset="-128"/>
              </a:rPr>
              <a:t>năng</a:t>
            </a:r>
            <a:r>
              <a:rPr lang="en-US" altLang="ja-JP" sz="1350" b="1" dirty="0">
                <a:solidFill>
                  <a:schemeClr val="bg1"/>
                </a:solidFill>
                <a:latin typeface="Arial" pitchFamily="34" charset="0"/>
                <a:ea typeface="ＭＳ Ｐゴシック" pitchFamily="34" charset="-128"/>
              </a:rPr>
              <a:t> </a:t>
            </a:r>
            <a:r>
              <a:rPr lang="en-US" altLang="ja-JP" sz="1350" b="1" dirty="0" err="1">
                <a:solidFill>
                  <a:schemeClr val="bg1"/>
                </a:solidFill>
                <a:latin typeface="Arial" pitchFamily="34" charset="0"/>
                <a:ea typeface="ＭＳ Ｐゴシック" pitchFamily="34" charset="-128"/>
              </a:rPr>
              <a:t>lượng</a:t>
            </a:r>
            <a:r>
              <a:rPr lang="en-US" altLang="ja-JP" sz="1350" b="1" dirty="0">
                <a:solidFill>
                  <a:schemeClr val="bg1"/>
                </a:solidFill>
                <a:latin typeface="Arial" pitchFamily="34" charset="0"/>
                <a:ea typeface="ＭＳ Ｐゴシック" pitchFamily="34" charset="-128"/>
              </a:rPr>
              <a:t> </a:t>
            </a:r>
            <a:r>
              <a:rPr lang="en-US" altLang="ja-JP" sz="1350" b="1" dirty="0" err="1">
                <a:solidFill>
                  <a:schemeClr val="bg1"/>
                </a:solidFill>
                <a:latin typeface="Arial" pitchFamily="34" charset="0"/>
                <a:ea typeface="ＭＳ Ｐゴシック" pitchFamily="34" charset="-128"/>
              </a:rPr>
              <a:t>lúc</a:t>
            </a:r>
            <a:r>
              <a:rPr lang="en-US" altLang="ja-JP" sz="1350" b="1" dirty="0">
                <a:solidFill>
                  <a:schemeClr val="bg1"/>
                </a:solidFill>
                <a:latin typeface="Arial" pitchFamily="34" charset="0"/>
                <a:ea typeface="ＭＳ Ｐゴシック" pitchFamily="34" charset="-128"/>
              </a:rPr>
              <a:t> </a:t>
            </a:r>
            <a:r>
              <a:rPr lang="en-US" altLang="ja-JP" sz="1350" b="1" dirty="0" err="1">
                <a:solidFill>
                  <a:schemeClr val="bg1"/>
                </a:solidFill>
                <a:latin typeface="Arial" pitchFamily="34" charset="0"/>
                <a:ea typeface="ＭＳ Ｐゴシック" pitchFamily="34" charset="-128"/>
              </a:rPr>
              <a:t>nghỉ</a:t>
            </a:r>
            <a:endParaRPr lang="en-US" altLang="ja-JP" sz="1350" b="1" dirty="0">
              <a:solidFill>
                <a:schemeClr val="bg1"/>
              </a:solidFill>
              <a:latin typeface="Arial" pitchFamily="34" charset="0"/>
              <a:ea typeface="ＭＳ Ｐゴシック" pitchFamily="34" charset="-128"/>
            </a:endParaRPr>
          </a:p>
          <a:p>
            <a:endParaRPr lang="en-US" altLang="ja-JP" sz="1350" b="1" dirty="0">
              <a:solidFill>
                <a:srgbClr val="00B050"/>
              </a:solidFill>
              <a:latin typeface="Arial" pitchFamily="34" charset="0"/>
              <a:ea typeface="ＭＳ Ｐゴシック" pitchFamily="34" charset="-128"/>
            </a:endParaRPr>
          </a:p>
          <a:p>
            <a:endParaRPr lang="en-US" altLang="ja-JP" sz="1350" b="1" dirty="0">
              <a:latin typeface="Arial" pitchFamily="34" charset="0"/>
              <a:ea typeface="ＭＳ Ｐゴシック" pitchFamily="34" charset="-128"/>
            </a:endParaRPr>
          </a:p>
          <a:p>
            <a:endParaRPr lang="en-US" altLang="ja-JP" sz="1350" b="1" dirty="0">
              <a:latin typeface="Arial" pitchFamily="34" charset="0"/>
              <a:ea typeface="ＭＳ Ｐゴシック" pitchFamily="34" charset="-128"/>
            </a:endParaRPr>
          </a:p>
          <a:p>
            <a:endParaRPr lang="en-US" altLang="ja-JP" sz="1350" b="1" dirty="0">
              <a:latin typeface="Arial" pitchFamily="34" charset="0"/>
              <a:ea typeface="ＭＳ Ｐゴシック" pitchFamily="34" charset="-128"/>
            </a:endParaRPr>
          </a:p>
          <a:p>
            <a:r>
              <a:rPr lang="en-US" altLang="ja-JP" sz="1350" b="1" dirty="0">
                <a:solidFill>
                  <a:schemeClr val="bg1"/>
                </a:solidFill>
                <a:latin typeface="Arial" pitchFamily="34" charset="0"/>
                <a:ea typeface="ＭＳ Ｐゴシック" pitchFamily="34" charset="-128"/>
              </a:rPr>
              <a:t>BMR:  </a:t>
            </a:r>
            <a:r>
              <a:rPr lang="en-US" altLang="ja-JP" sz="1350" b="1" dirty="0" err="1">
                <a:solidFill>
                  <a:schemeClr val="bg1"/>
                </a:solidFill>
                <a:latin typeface="Arial" pitchFamily="34" charset="0"/>
                <a:ea typeface="ＭＳ Ｐゴシック" pitchFamily="34" charset="-128"/>
              </a:rPr>
              <a:t>Chuyển</a:t>
            </a:r>
            <a:r>
              <a:rPr lang="en-US" altLang="ja-JP" sz="1350" b="1" dirty="0">
                <a:solidFill>
                  <a:schemeClr val="bg1"/>
                </a:solidFill>
                <a:latin typeface="Arial" pitchFamily="34" charset="0"/>
                <a:ea typeface="ＭＳ Ｐゴシック" pitchFamily="34" charset="-128"/>
              </a:rPr>
              <a:t> </a:t>
            </a:r>
            <a:r>
              <a:rPr lang="en-US" altLang="ja-JP" sz="1350" b="1" dirty="0" err="1">
                <a:solidFill>
                  <a:schemeClr val="bg1"/>
                </a:solidFill>
                <a:latin typeface="Arial" pitchFamily="34" charset="0"/>
                <a:ea typeface="ＭＳ Ｐゴシック" pitchFamily="34" charset="-128"/>
              </a:rPr>
              <a:t>hóa</a:t>
            </a:r>
            <a:r>
              <a:rPr lang="en-US" altLang="ja-JP" sz="1350" b="1" dirty="0">
                <a:solidFill>
                  <a:schemeClr val="bg1"/>
                </a:solidFill>
                <a:latin typeface="Arial" pitchFamily="34" charset="0"/>
                <a:ea typeface="ＭＳ Ｐゴシック" pitchFamily="34" charset="-128"/>
              </a:rPr>
              <a:t> </a:t>
            </a:r>
            <a:r>
              <a:rPr lang="en-US" altLang="ja-JP" sz="1350" b="1" dirty="0" err="1">
                <a:solidFill>
                  <a:schemeClr val="bg1"/>
                </a:solidFill>
                <a:latin typeface="Arial" pitchFamily="34" charset="0"/>
                <a:ea typeface="ＭＳ Ｐゴシック" pitchFamily="34" charset="-128"/>
              </a:rPr>
              <a:t>cơ</a:t>
            </a:r>
            <a:r>
              <a:rPr lang="en-US" altLang="ja-JP" sz="1350" b="1" dirty="0">
                <a:solidFill>
                  <a:schemeClr val="bg1"/>
                </a:solidFill>
                <a:latin typeface="Arial" pitchFamily="34" charset="0"/>
                <a:ea typeface="ＭＳ Ｐゴシック" pitchFamily="34" charset="-128"/>
              </a:rPr>
              <a:t> </a:t>
            </a:r>
            <a:r>
              <a:rPr lang="en-US" altLang="ja-JP" sz="1350" b="1" dirty="0" err="1">
                <a:solidFill>
                  <a:schemeClr val="bg1"/>
                </a:solidFill>
                <a:latin typeface="Arial" pitchFamily="34" charset="0"/>
                <a:ea typeface="ＭＳ Ｐゴシック" pitchFamily="34" charset="-128"/>
              </a:rPr>
              <a:t>bản</a:t>
            </a:r>
            <a:endParaRPr lang="en-US" altLang="ja-JP" sz="1350" b="1" dirty="0">
              <a:solidFill>
                <a:schemeClr val="bg1"/>
              </a:solidFill>
              <a:latin typeface="Arial" pitchFamily="34" charset="0"/>
              <a:ea typeface="ＭＳ Ｐゴシック" pitchFamily="34" charset="-128"/>
            </a:endParaRPr>
          </a:p>
          <a:p>
            <a:endParaRPr lang="en-US" altLang="ja-JP" sz="2100" b="1" dirty="0">
              <a:latin typeface="Arial" pitchFamily="34" charset="0"/>
              <a:ea typeface="ＭＳ Ｐゴシック" pitchFamily="34" charset="-128"/>
            </a:endParaRPr>
          </a:p>
          <a:p>
            <a:endParaRPr lang="en-US" altLang="ja-JP" sz="2100" b="1" dirty="0">
              <a:latin typeface="Arial" pitchFamily="34" charset="0"/>
              <a:ea typeface="ＭＳ Ｐゴシック" pitchFamily="34" charset="-128"/>
            </a:endParaRPr>
          </a:p>
          <a:p>
            <a:endParaRPr lang="en-US" altLang="ja-JP" sz="2100" b="1" dirty="0">
              <a:latin typeface="Arial" pitchFamily="34" charset="0"/>
              <a:ea typeface="ＭＳ Ｐゴシック" pitchFamily="34" charset="-128"/>
            </a:endParaRPr>
          </a:p>
        </p:txBody>
      </p:sp>
      <p:sp>
        <p:nvSpPr>
          <p:cNvPr id="36872" name="Rectangle 4"/>
          <p:cNvSpPr>
            <a:spLocks noChangeArrowheads="1"/>
          </p:cNvSpPr>
          <p:nvPr/>
        </p:nvSpPr>
        <p:spPr bwMode="auto">
          <a:xfrm>
            <a:off x="527051" y="3137298"/>
            <a:ext cx="3384550" cy="378619"/>
          </a:xfrm>
          <a:prstGeom prst="rect">
            <a:avLst/>
          </a:prstGeom>
          <a:solidFill>
            <a:schemeClr val="bg1">
              <a:lumMod val="60000"/>
              <a:lumOff val="40000"/>
            </a:schemeClr>
          </a:solidFill>
          <a:ln w="9525">
            <a:solidFill>
              <a:schemeClr val="tx1"/>
            </a:solidFill>
            <a:miter lim="800000"/>
            <a:headEnd/>
            <a:tailEnd/>
          </a:ln>
        </p:spPr>
        <p:txBody>
          <a:bodyPr wrap="none" anchor="ctr"/>
          <a:lstStyle/>
          <a:p>
            <a:pPr algn="ctr">
              <a:defRPr/>
            </a:pPr>
            <a:r>
              <a:rPr lang="en-US" altLang="ja-JP" sz="1500" b="1" dirty="0">
                <a:latin typeface="Arial" charset="0"/>
                <a:ea typeface="ＭＳ Ｐゴシック" pitchFamily="50" charset="-128"/>
              </a:rPr>
              <a:t>RMR (</a:t>
            </a:r>
            <a:r>
              <a:rPr lang="en-US" altLang="ja-JP" sz="1500" b="1" dirty="0" err="1">
                <a:latin typeface="Arial" charset="0"/>
                <a:ea typeface="ＭＳ Ｐゴシック" pitchFamily="50" charset="-128"/>
              </a:rPr>
              <a:t>Khoảng</a:t>
            </a:r>
            <a:r>
              <a:rPr lang="en-US" altLang="ja-JP" sz="1500" b="1" dirty="0">
                <a:latin typeface="Arial" charset="0"/>
                <a:ea typeface="ＭＳ Ｐゴシック" pitchFamily="50" charset="-128"/>
              </a:rPr>
              <a:t> 10%)</a:t>
            </a:r>
          </a:p>
        </p:txBody>
      </p:sp>
      <p:sp>
        <p:nvSpPr>
          <p:cNvPr id="9" name="Title 8"/>
          <p:cNvSpPr>
            <a:spLocks noGrp="1"/>
          </p:cNvSpPr>
          <p:nvPr>
            <p:ph type="title"/>
          </p:nvPr>
        </p:nvSpPr>
        <p:spPr>
          <a:xfrm>
            <a:off x="685800" y="1028700"/>
            <a:ext cx="7772400" cy="857250"/>
          </a:xfrm>
        </p:spPr>
        <p:txBody>
          <a:bodyPr/>
          <a:lstStyle/>
          <a:p>
            <a:pPr algn="l"/>
            <a:r>
              <a:rPr lang="en-US" sz="2700" b="1" dirty="0" err="1">
                <a:solidFill>
                  <a:srgbClr val="FF0000"/>
                </a:solidFill>
                <a:latin typeface="+mn-lt"/>
              </a:rPr>
              <a:t>Năng</a:t>
            </a:r>
            <a:r>
              <a:rPr lang="en-US" sz="2700" b="1" dirty="0">
                <a:solidFill>
                  <a:srgbClr val="FF0000"/>
                </a:solidFill>
                <a:latin typeface="+mn-lt"/>
              </a:rPr>
              <a:t> </a:t>
            </a:r>
            <a:r>
              <a:rPr lang="en-US" sz="2700" b="1" dirty="0" err="1">
                <a:solidFill>
                  <a:srgbClr val="FF0000"/>
                </a:solidFill>
                <a:latin typeface="+mn-lt"/>
              </a:rPr>
              <a:t>lượng</a:t>
            </a:r>
            <a:r>
              <a:rPr lang="en-US" sz="2700" b="1" dirty="0">
                <a:solidFill>
                  <a:srgbClr val="FF0000"/>
                </a:solidFill>
                <a:latin typeface="+mn-lt"/>
              </a:rPr>
              <a:t> </a:t>
            </a:r>
            <a:r>
              <a:rPr lang="en-US" sz="2700" b="1" dirty="0" err="1">
                <a:solidFill>
                  <a:srgbClr val="FF0000"/>
                </a:solidFill>
                <a:latin typeface="+mn-lt"/>
              </a:rPr>
              <a:t>tiêu</a:t>
            </a:r>
            <a:r>
              <a:rPr lang="en-US" sz="2700" b="1" dirty="0">
                <a:solidFill>
                  <a:srgbClr val="FF0000"/>
                </a:solidFill>
                <a:latin typeface="+mn-lt"/>
              </a:rPr>
              <a:t> </a:t>
            </a:r>
            <a:r>
              <a:rPr lang="en-US" sz="2700" b="1" dirty="0" err="1">
                <a:solidFill>
                  <a:srgbClr val="FF0000"/>
                </a:solidFill>
                <a:latin typeface="+mn-lt"/>
              </a:rPr>
              <a:t>hao</a:t>
            </a:r>
            <a:endParaRPr lang="en-US" sz="2700" b="1" dirty="0">
              <a:solidFill>
                <a:srgbClr val="FF0000"/>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solidFill>
                  <a:srgbClr val="FF0000"/>
                </a:solidFill>
              </a:rPr>
              <a:t>Cân</a:t>
            </a:r>
            <a:r>
              <a:rPr lang="en-US" b="1" dirty="0">
                <a:solidFill>
                  <a:srgbClr val="FF0000"/>
                </a:solidFill>
              </a:rPr>
              <a:t> </a:t>
            </a:r>
            <a:r>
              <a:rPr lang="en-US" b="1" dirty="0" err="1">
                <a:solidFill>
                  <a:srgbClr val="FF0000"/>
                </a:solidFill>
              </a:rPr>
              <a:t>bằng</a:t>
            </a:r>
            <a:r>
              <a:rPr lang="en-US" b="1" dirty="0">
                <a:solidFill>
                  <a:srgbClr val="FF0000"/>
                </a:solidFill>
              </a:rPr>
              <a:t> </a:t>
            </a:r>
            <a:r>
              <a:rPr lang="en-US" b="1" dirty="0" err="1">
                <a:solidFill>
                  <a:srgbClr val="FF0000"/>
                </a:solidFill>
              </a:rPr>
              <a:t>năng</a:t>
            </a:r>
            <a:r>
              <a:rPr lang="en-US" b="1" dirty="0">
                <a:solidFill>
                  <a:srgbClr val="FF0000"/>
                </a:solidFill>
              </a:rPr>
              <a:t> </a:t>
            </a:r>
            <a:r>
              <a:rPr lang="en-US" b="1" dirty="0" err="1">
                <a:solidFill>
                  <a:srgbClr val="FF0000"/>
                </a:solidFill>
              </a:rPr>
              <a:t>lượng</a:t>
            </a:r>
            <a:endParaRPr lang="en-US" dirty="0">
              <a:solidFill>
                <a:srgbClr val="FF0000"/>
              </a:solidFill>
            </a:endParaRPr>
          </a:p>
        </p:txBody>
      </p:sp>
      <p:sp>
        <p:nvSpPr>
          <p:cNvPr id="5" name="Content Placeholder 4"/>
          <p:cNvSpPr>
            <a:spLocks noGrp="1"/>
          </p:cNvSpPr>
          <p:nvPr>
            <p:ph idx="1"/>
          </p:nvPr>
        </p:nvSpPr>
        <p:spPr/>
        <p:txBody>
          <a:bodyPr>
            <a:normAutofit fontScale="85000" lnSpcReduction="20000"/>
          </a:bodyPr>
          <a:lstStyle/>
          <a:p>
            <a:r>
              <a:rPr lang="en-US" dirty="0" err="1"/>
              <a:t>Nếu</a:t>
            </a:r>
            <a:r>
              <a:rPr lang="en-US" dirty="0"/>
              <a:t> </a:t>
            </a:r>
            <a:r>
              <a:rPr lang="en-US" dirty="0" err="1"/>
              <a:t>xảy</a:t>
            </a:r>
            <a:r>
              <a:rPr lang="en-US" dirty="0"/>
              <a:t> </a:t>
            </a:r>
            <a:r>
              <a:rPr lang="en-US" dirty="0" err="1"/>
              <a:t>ra</a:t>
            </a:r>
            <a:r>
              <a:rPr lang="en-US" dirty="0"/>
              <a:t> </a:t>
            </a:r>
            <a:r>
              <a:rPr lang="en-US" dirty="0" err="1"/>
              <a:t>mất</a:t>
            </a:r>
            <a:r>
              <a:rPr lang="en-US" dirty="0"/>
              <a:t> </a:t>
            </a:r>
            <a:r>
              <a:rPr lang="en-US" dirty="0" err="1"/>
              <a:t>cân</a:t>
            </a:r>
            <a:r>
              <a:rPr lang="en-US" dirty="0"/>
              <a:t> </a:t>
            </a:r>
            <a:r>
              <a:rPr lang="en-US" dirty="0" err="1"/>
              <a:t>bằng</a:t>
            </a:r>
            <a:r>
              <a:rPr lang="en-US" dirty="0"/>
              <a:t> </a:t>
            </a:r>
            <a:r>
              <a:rPr lang="en-US" dirty="0" err="1"/>
              <a:t>giữa</a:t>
            </a:r>
            <a:r>
              <a:rPr lang="en-US" dirty="0"/>
              <a:t> </a:t>
            </a:r>
            <a:r>
              <a:rPr lang="en-US" dirty="0" err="1"/>
              <a:t>tổng</a:t>
            </a:r>
            <a:r>
              <a:rPr lang="en-US" dirty="0"/>
              <a:t> </a:t>
            </a:r>
            <a:r>
              <a:rPr lang="en-US" dirty="0" err="1"/>
              <a:t>năng</a:t>
            </a:r>
            <a:r>
              <a:rPr lang="en-US" dirty="0"/>
              <a:t> </a:t>
            </a:r>
            <a:r>
              <a:rPr lang="en-US" dirty="0" err="1"/>
              <a:t>lượng</a:t>
            </a:r>
            <a:r>
              <a:rPr lang="en-US" dirty="0"/>
              <a:t> </a:t>
            </a:r>
            <a:r>
              <a:rPr lang="en-US" dirty="0" err="1"/>
              <a:t>tiêu</a:t>
            </a:r>
            <a:r>
              <a:rPr lang="en-US" dirty="0"/>
              <a:t> </a:t>
            </a:r>
            <a:r>
              <a:rPr lang="en-US" dirty="0" err="1"/>
              <a:t>hao</a:t>
            </a:r>
            <a:r>
              <a:rPr lang="en-US" dirty="0"/>
              <a:t> </a:t>
            </a:r>
            <a:r>
              <a:rPr lang="en-US" dirty="0" err="1"/>
              <a:t>và</a:t>
            </a:r>
            <a:r>
              <a:rPr lang="en-US" dirty="0"/>
              <a:t> </a:t>
            </a:r>
            <a:r>
              <a:rPr lang="en-US" dirty="0" err="1"/>
              <a:t>năng</a:t>
            </a:r>
            <a:r>
              <a:rPr lang="en-US" dirty="0"/>
              <a:t> </a:t>
            </a:r>
            <a:r>
              <a:rPr lang="en-US" dirty="0" err="1"/>
              <a:t>lượng</a:t>
            </a:r>
            <a:r>
              <a:rPr lang="en-US" dirty="0"/>
              <a:t> </a:t>
            </a:r>
            <a:r>
              <a:rPr lang="en-US" dirty="0" err="1"/>
              <a:t>ăn</a:t>
            </a:r>
            <a:r>
              <a:rPr lang="en-US" dirty="0"/>
              <a:t> </a:t>
            </a:r>
            <a:r>
              <a:rPr lang="en-US" dirty="0" err="1"/>
              <a:t>vào</a:t>
            </a:r>
            <a:r>
              <a:rPr lang="en-US" dirty="0"/>
              <a:t> </a:t>
            </a:r>
            <a:r>
              <a:rPr lang="en-US" dirty="0" err="1"/>
              <a:t>xảy</a:t>
            </a:r>
            <a:r>
              <a:rPr lang="en-US" dirty="0"/>
              <a:t> </a:t>
            </a:r>
            <a:r>
              <a:rPr lang="en-US" dirty="0" err="1"/>
              <a:t>ra</a:t>
            </a:r>
            <a:r>
              <a:rPr lang="en-US" dirty="0"/>
              <a:t> </a:t>
            </a:r>
            <a:r>
              <a:rPr lang="en-US" dirty="0" err="1"/>
              <a:t>trong</a:t>
            </a:r>
            <a:r>
              <a:rPr lang="en-US" dirty="0"/>
              <a:t> </a:t>
            </a:r>
            <a:r>
              <a:rPr lang="en-US" dirty="0" err="1"/>
              <a:t>vòng</a:t>
            </a:r>
            <a:r>
              <a:rPr lang="en-US" dirty="0"/>
              <a:t> 1 </a:t>
            </a:r>
            <a:r>
              <a:rPr lang="en-US" dirty="0" err="1"/>
              <a:t>ngày</a:t>
            </a:r>
            <a:r>
              <a:rPr lang="en-US" dirty="0"/>
              <a:t> </a:t>
            </a:r>
            <a:r>
              <a:rPr lang="en-US" dirty="0" err="1"/>
              <a:t>hoặc</a:t>
            </a:r>
            <a:r>
              <a:rPr lang="en-US" dirty="0"/>
              <a:t> </a:t>
            </a:r>
            <a:r>
              <a:rPr lang="en-US" dirty="0" err="1"/>
              <a:t>trong</a:t>
            </a:r>
            <a:r>
              <a:rPr lang="en-US" dirty="0"/>
              <a:t> </a:t>
            </a:r>
            <a:r>
              <a:rPr lang="en-US" dirty="0" err="1"/>
              <a:t>vài</a:t>
            </a:r>
            <a:r>
              <a:rPr lang="en-US" dirty="0"/>
              <a:t> </a:t>
            </a:r>
            <a:r>
              <a:rPr lang="en-US" dirty="0" err="1"/>
              <a:t>ngày</a:t>
            </a:r>
            <a:r>
              <a:rPr lang="en-US" dirty="0"/>
              <a:t>, </a:t>
            </a:r>
            <a:r>
              <a:rPr lang="en-US" dirty="0" err="1"/>
              <a:t>tín</a:t>
            </a:r>
            <a:r>
              <a:rPr lang="en-US" dirty="0"/>
              <a:t> </a:t>
            </a:r>
            <a:r>
              <a:rPr lang="en-US" dirty="0" err="1"/>
              <a:t>hiệu</a:t>
            </a:r>
            <a:r>
              <a:rPr lang="en-US" dirty="0"/>
              <a:t> </a:t>
            </a:r>
            <a:r>
              <a:rPr lang="en-US" dirty="0" err="1"/>
              <a:t>từ</a:t>
            </a:r>
            <a:r>
              <a:rPr lang="en-US" dirty="0"/>
              <a:t> </a:t>
            </a:r>
            <a:r>
              <a:rPr lang="en-US" dirty="0" err="1"/>
              <a:t>vùng</a:t>
            </a:r>
            <a:r>
              <a:rPr lang="en-US" dirty="0"/>
              <a:t> </a:t>
            </a:r>
            <a:r>
              <a:rPr lang="en-US" dirty="0" err="1"/>
              <a:t>dưới</a:t>
            </a:r>
            <a:r>
              <a:rPr lang="en-US" dirty="0"/>
              <a:t> </a:t>
            </a:r>
            <a:r>
              <a:rPr lang="en-US" dirty="0" err="1"/>
              <a:t>đồi</a:t>
            </a:r>
            <a:r>
              <a:rPr lang="en-US" dirty="0"/>
              <a:t> </a:t>
            </a:r>
            <a:r>
              <a:rPr lang="en-US" dirty="0" err="1"/>
              <a:t>đưa</a:t>
            </a:r>
            <a:r>
              <a:rPr lang="en-US" dirty="0"/>
              <a:t> </a:t>
            </a:r>
            <a:r>
              <a:rPr lang="en-US" dirty="0" err="1"/>
              <a:t>ra</a:t>
            </a:r>
            <a:r>
              <a:rPr lang="en-US" dirty="0"/>
              <a:t> </a:t>
            </a:r>
            <a:r>
              <a:rPr lang="en-US" dirty="0" err="1"/>
              <a:t>có</a:t>
            </a:r>
            <a:r>
              <a:rPr lang="en-US" dirty="0"/>
              <a:t> </a:t>
            </a:r>
            <a:r>
              <a:rPr lang="en-US" dirty="0" err="1"/>
              <a:t>xu</a:t>
            </a:r>
            <a:r>
              <a:rPr lang="en-US" dirty="0"/>
              <a:t> </a:t>
            </a:r>
            <a:r>
              <a:rPr lang="en-US" dirty="0" err="1"/>
              <a:t>hướng</a:t>
            </a:r>
            <a:r>
              <a:rPr lang="en-US" dirty="0"/>
              <a:t> </a:t>
            </a:r>
            <a:r>
              <a:rPr lang="en-US" dirty="0" err="1"/>
              <a:t>giúp</a:t>
            </a:r>
            <a:r>
              <a:rPr lang="en-US" dirty="0"/>
              <a:t> </a:t>
            </a:r>
            <a:r>
              <a:rPr lang="en-US" dirty="0" err="1"/>
              <a:t>cơ</a:t>
            </a:r>
            <a:r>
              <a:rPr lang="en-US" dirty="0"/>
              <a:t> </a:t>
            </a:r>
            <a:r>
              <a:rPr lang="en-US" dirty="0" err="1"/>
              <a:t>thể</a:t>
            </a:r>
            <a:r>
              <a:rPr lang="en-US" dirty="0"/>
              <a:t> </a:t>
            </a:r>
            <a:r>
              <a:rPr lang="en-US" dirty="0" err="1"/>
              <a:t>sửa</a:t>
            </a:r>
            <a:r>
              <a:rPr lang="en-US" dirty="0"/>
              <a:t> </a:t>
            </a:r>
            <a:r>
              <a:rPr lang="en-US" dirty="0" err="1"/>
              <a:t>chữa</a:t>
            </a:r>
            <a:r>
              <a:rPr lang="en-US" dirty="0"/>
              <a:t> </a:t>
            </a:r>
            <a:r>
              <a:rPr lang="en-US" dirty="0" err="1"/>
              <a:t>sự</a:t>
            </a:r>
            <a:r>
              <a:rPr lang="en-US" dirty="0"/>
              <a:t> </a:t>
            </a:r>
            <a:r>
              <a:rPr lang="en-US" dirty="0" err="1"/>
              <a:t>mất</a:t>
            </a:r>
            <a:r>
              <a:rPr lang="en-US" dirty="0"/>
              <a:t> </a:t>
            </a:r>
            <a:r>
              <a:rPr lang="en-US" dirty="0" err="1"/>
              <a:t>cân</a:t>
            </a:r>
            <a:r>
              <a:rPr lang="en-US" dirty="0"/>
              <a:t> </a:t>
            </a:r>
            <a:r>
              <a:rPr lang="en-US" dirty="0" err="1"/>
              <a:t>bằng</a:t>
            </a:r>
            <a:r>
              <a:rPr lang="en-US" dirty="0"/>
              <a:t> </a:t>
            </a:r>
            <a:r>
              <a:rPr lang="en-US" dirty="0" err="1"/>
              <a:t>năng</a:t>
            </a:r>
            <a:r>
              <a:rPr lang="en-US" dirty="0"/>
              <a:t> </a:t>
            </a:r>
            <a:r>
              <a:rPr lang="en-US" dirty="0" err="1"/>
              <a:t>lượng</a:t>
            </a:r>
            <a:r>
              <a:rPr lang="en-US" dirty="0"/>
              <a:t> </a:t>
            </a:r>
            <a:r>
              <a:rPr lang="en-US" dirty="0" err="1"/>
              <a:t>này</a:t>
            </a:r>
            <a:r>
              <a:rPr lang="en-US" dirty="0"/>
              <a:t> </a:t>
            </a:r>
            <a:r>
              <a:rPr lang="en-US" dirty="0" err="1"/>
              <a:t>trong</a:t>
            </a:r>
            <a:r>
              <a:rPr lang="en-US" dirty="0"/>
              <a:t> </a:t>
            </a:r>
            <a:r>
              <a:rPr lang="en-US" dirty="0" err="1"/>
              <a:t>những</a:t>
            </a:r>
            <a:r>
              <a:rPr lang="en-US" dirty="0"/>
              <a:t> </a:t>
            </a:r>
            <a:r>
              <a:rPr lang="en-US" dirty="0" err="1"/>
              <a:t>ngày</a:t>
            </a:r>
            <a:r>
              <a:rPr lang="en-US" dirty="0"/>
              <a:t> </a:t>
            </a:r>
            <a:r>
              <a:rPr lang="en-US" dirty="0" err="1"/>
              <a:t>kế</a:t>
            </a:r>
            <a:r>
              <a:rPr lang="en-US" dirty="0"/>
              <a:t> </a:t>
            </a:r>
            <a:r>
              <a:rPr lang="en-US" dirty="0" err="1"/>
              <a:t>tiếp</a:t>
            </a:r>
            <a:r>
              <a:rPr lang="en-US" dirty="0"/>
              <a:t>. </a:t>
            </a:r>
          </a:p>
          <a:p>
            <a:r>
              <a:rPr lang="en-US" dirty="0"/>
              <a:t>Do </a:t>
            </a:r>
            <a:r>
              <a:rPr lang="en-US" dirty="0" err="1"/>
              <a:t>đó</a:t>
            </a:r>
            <a:r>
              <a:rPr lang="en-US" dirty="0"/>
              <a:t>, </a:t>
            </a:r>
            <a:r>
              <a:rPr lang="en-US" dirty="0" err="1"/>
              <a:t>hiện</a:t>
            </a:r>
            <a:r>
              <a:rPr lang="en-US" dirty="0"/>
              <a:t> </a:t>
            </a:r>
            <a:r>
              <a:rPr lang="en-US" dirty="0" err="1"/>
              <a:t>tượng</a:t>
            </a:r>
            <a:r>
              <a:rPr lang="en-US" dirty="0"/>
              <a:t> </a:t>
            </a:r>
            <a:r>
              <a:rPr lang="en-US" dirty="0" err="1"/>
              <a:t>và</a:t>
            </a:r>
            <a:r>
              <a:rPr lang="en-US" dirty="0"/>
              <a:t> </a:t>
            </a:r>
            <a:r>
              <a:rPr lang="en-US" dirty="0" err="1"/>
              <a:t>mức</a:t>
            </a:r>
            <a:r>
              <a:rPr lang="en-US" dirty="0"/>
              <a:t> </a:t>
            </a:r>
            <a:r>
              <a:rPr lang="en-US" dirty="0" err="1"/>
              <a:t>giảm</a:t>
            </a:r>
            <a:r>
              <a:rPr lang="en-US" dirty="0"/>
              <a:t> </a:t>
            </a:r>
            <a:r>
              <a:rPr lang="en-US" dirty="0" err="1"/>
              <a:t>cân</a:t>
            </a:r>
            <a:r>
              <a:rPr lang="en-US" dirty="0"/>
              <a:t> </a:t>
            </a:r>
            <a:r>
              <a:rPr lang="en-US" dirty="0" err="1"/>
              <a:t>trong</a:t>
            </a:r>
            <a:r>
              <a:rPr lang="en-US" dirty="0"/>
              <a:t> </a:t>
            </a:r>
            <a:r>
              <a:rPr lang="en-US" dirty="0" err="1"/>
              <a:t>thời</a:t>
            </a:r>
            <a:r>
              <a:rPr lang="en-US" dirty="0"/>
              <a:t> </a:t>
            </a:r>
            <a:r>
              <a:rPr lang="en-US" dirty="0" err="1"/>
              <a:t>gian</a:t>
            </a:r>
            <a:r>
              <a:rPr lang="en-US" dirty="0"/>
              <a:t> </a:t>
            </a:r>
            <a:r>
              <a:rPr lang="en-US" dirty="0" err="1"/>
              <a:t>bị</a:t>
            </a:r>
            <a:r>
              <a:rPr lang="en-US" dirty="0"/>
              <a:t> </a:t>
            </a:r>
            <a:r>
              <a:rPr lang="en-US" dirty="0" err="1"/>
              <a:t>ốm</a:t>
            </a:r>
            <a:r>
              <a:rPr lang="en-US" dirty="0"/>
              <a:t> </a:t>
            </a:r>
            <a:r>
              <a:rPr lang="en-US" dirty="0" err="1"/>
              <a:t>thường</a:t>
            </a:r>
            <a:r>
              <a:rPr lang="en-US" dirty="0"/>
              <a:t> </a:t>
            </a:r>
            <a:r>
              <a:rPr lang="en-US" dirty="0" err="1"/>
              <a:t>được</a:t>
            </a:r>
            <a:r>
              <a:rPr lang="en-US" dirty="0"/>
              <a:t> </a:t>
            </a:r>
            <a:r>
              <a:rPr lang="en-US" dirty="0" err="1"/>
              <a:t>lấy</a:t>
            </a:r>
            <a:r>
              <a:rPr lang="en-US" dirty="0"/>
              <a:t> </a:t>
            </a:r>
            <a:r>
              <a:rPr lang="en-US" dirty="0" err="1"/>
              <a:t>lại</a:t>
            </a:r>
            <a:r>
              <a:rPr lang="en-US" dirty="0"/>
              <a:t> </a:t>
            </a:r>
            <a:r>
              <a:rPr lang="en-US" dirty="0" err="1"/>
              <a:t>trong</a:t>
            </a:r>
            <a:r>
              <a:rPr lang="en-US" dirty="0"/>
              <a:t> </a:t>
            </a:r>
            <a:r>
              <a:rPr lang="en-US" dirty="0" err="1"/>
              <a:t>thời</a:t>
            </a:r>
            <a:r>
              <a:rPr lang="en-US" dirty="0"/>
              <a:t> </a:t>
            </a:r>
            <a:r>
              <a:rPr lang="en-US" dirty="0" err="1"/>
              <a:t>kì</a:t>
            </a:r>
            <a:r>
              <a:rPr lang="en-US" dirty="0"/>
              <a:t> </a:t>
            </a:r>
            <a:r>
              <a:rPr lang="en-US" dirty="0" err="1"/>
              <a:t>cơ</a:t>
            </a:r>
            <a:r>
              <a:rPr lang="en-US" dirty="0"/>
              <a:t> </a:t>
            </a:r>
            <a:r>
              <a:rPr lang="en-US" dirty="0" err="1"/>
              <a:t>thể</a:t>
            </a:r>
            <a:r>
              <a:rPr lang="en-US" dirty="0"/>
              <a:t> </a:t>
            </a:r>
            <a:r>
              <a:rPr lang="en-US" dirty="0" err="1"/>
              <a:t>hồi</a:t>
            </a:r>
            <a:r>
              <a:rPr lang="en-US" dirty="0"/>
              <a:t> </a:t>
            </a:r>
            <a:r>
              <a:rPr lang="en-US" dirty="0" err="1"/>
              <a:t>phục</a:t>
            </a:r>
            <a:r>
              <a:rPr lang="en-US" dirty="0"/>
              <a:t> </a:t>
            </a:r>
            <a:r>
              <a:rPr lang="en-US" dirty="0" err="1"/>
              <a:t>và</a:t>
            </a:r>
            <a:r>
              <a:rPr lang="en-US" dirty="0"/>
              <a:t> </a:t>
            </a:r>
            <a:r>
              <a:rPr lang="en-US" dirty="0" err="1"/>
              <a:t>sau</a:t>
            </a:r>
            <a:r>
              <a:rPr lang="en-US" dirty="0"/>
              <a:t> </a:t>
            </a:r>
            <a:r>
              <a:rPr lang="en-US" dirty="0" err="1"/>
              <a:t>đó</a:t>
            </a:r>
            <a:r>
              <a:rPr lang="en-US" dirty="0"/>
              <a:t> </a:t>
            </a:r>
            <a:r>
              <a:rPr lang="en-US" dirty="0" err="1"/>
              <a:t>cân</a:t>
            </a:r>
            <a:r>
              <a:rPr lang="en-US" dirty="0"/>
              <a:t> </a:t>
            </a:r>
            <a:r>
              <a:rPr lang="en-US" dirty="0" err="1"/>
              <a:t>nặng</a:t>
            </a:r>
            <a:r>
              <a:rPr lang="en-US" dirty="0"/>
              <a:t> </a:t>
            </a:r>
            <a:r>
              <a:rPr lang="en-US" dirty="0" err="1"/>
              <a:t>trở</a:t>
            </a:r>
            <a:r>
              <a:rPr lang="en-US" dirty="0"/>
              <a:t> </a:t>
            </a:r>
            <a:r>
              <a:rPr lang="en-US" dirty="0" err="1"/>
              <a:t>lại</a:t>
            </a:r>
            <a:r>
              <a:rPr lang="en-US" dirty="0"/>
              <a:t> </a:t>
            </a:r>
            <a:r>
              <a:rPr lang="en-US" dirty="0" err="1"/>
              <a:t>bình</a:t>
            </a:r>
            <a:r>
              <a:rPr lang="en-US" dirty="0"/>
              <a:t> </a:t>
            </a:r>
            <a:r>
              <a:rPr lang="en-US" dirty="0" err="1"/>
              <a:t>thường</a:t>
            </a:r>
            <a:r>
              <a:rPr lang="en-US" dirty="0"/>
              <a:t> </a:t>
            </a:r>
            <a:r>
              <a:rPr lang="en-US" dirty="0" err="1"/>
              <a:t>và</a:t>
            </a:r>
            <a:r>
              <a:rPr lang="en-US" dirty="0"/>
              <a:t> </a:t>
            </a:r>
            <a:r>
              <a:rPr lang="en-US" dirty="0" err="1"/>
              <a:t>được</a:t>
            </a:r>
            <a:r>
              <a:rPr lang="en-US" dirty="0"/>
              <a:t> </a:t>
            </a:r>
            <a:r>
              <a:rPr lang="en-US" dirty="0" err="1"/>
              <a:t>duy</a:t>
            </a:r>
            <a:r>
              <a:rPr lang="en-US" dirty="0"/>
              <a:t> </a:t>
            </a:r>
            <a:r>
              <a:rPr lang="en-US" dirty="0" err="1"/>
              <a:t>trì</a:t>
            </a:r>
            <a:r>
              <a:rPr lang="en-US" dirty="0"/>
              <a:t>. </a:t>
            </a:r>
          </a:p>
          <a:p>
            <a:r>
              <a:rPr lang="en-US" dirty="0" err="1"/>
              <a:t>Tương</a:t>
            </a:r>
            <a:r>
              <a:rPr lang="en-US" dirty="0"/>
              <a:t> </a:t>
            </a:r>
            <a:r>
              <a:rPr lang="en-US" dirty="0" err="1"/>
              <a:t>tự</a:t>
            </a:r>
            <a:r>
              <a:rPr lang="en-US" dirty="0"/>
              <a:t>, </a:t>
            </a:r>
            <a:r>
              <a:rPr lang="en-US" dirty="0" err="1"/>
              <a:t>phản</a:t>
            </a:r>
            <a:r>
              <a:rPr lang="en-US" dirty="0"/>
              <a:t> </a:t>
            </a:r>
            <a:r>
              <a:rPr lang="en-US" dirty="0" err="1"/>
              <a:t>ứng</a:t>
            </a:r>
            <a:r>
              <a:rPr lang="en-US" dirty="0"/>
              <a:t> </a:t>
            </a:r>
            <a:r>
              <a:rPr lang="en-US" dirty="0" err="1"/>
              <a:t>bình</a:t>
            </a:r>
            <a:r>
              <a:rPr lang="en-US" dirty="0"/>
              <a:t> </a:t>
            </a:r>
            <a:r>
              <a:rPr lang="en-US" dirty="0" err="1"/>
              <a:t>thường</a:t>
            </a:r>
            <a:r>
              <a:rPr lang="en-US" dirty="0"/>
              <a:t> </a:t>
            </a:r>
            <a:r>
              <a:rPr lang="en-US" dirty="0" err="1"/>
              <a:t>trong</a:t>
            </a:r>
            <a:r>
              <a:rPr lang="en-US" dirty="0"/>
              <a:t> </a:t>
            </a:r>
            <a:r>
              <a:rPr lang="en-US" dirty="0" err="1"/>
              <a:t>thời</a:t>
            </a:r>
            <a:r>
              <a:rPr lang="en-US" dirty="0"/>
              <a:t> </a:t>
            </a:r>
            <a:r>
              <a:rPr lang="en-US" dirty="0" err="1"/>
              <a:t>gian</a:t>
            </a:r>
            <a:r>
              <a:rPr lang="en-US" dirty="0"/>
              <a:t> </a:t>
            </a:r>
            <a:r>
              <a:rPr lang="en-US" dirty="0" err="1"/>
              <a:t>ăn</a:t>
            </a:r>
            <a:r>
              <a:rPr lang="en-US" dirty="0"/>
              <a:t> </a:t>
            </a:r>
            <a:r>
              <a:rPr lang="en-US" dirty="0" err="1"/>
              <a:t>nhiều</a:t>
            </a:r>
            <a:r>
              <a:rPr lang="en-US" dirty="0"/>
              <a:t> </a:t>
            </a:r>
            <a:r>
              <a:rPr lang="en-US" dirty="0" err="1"/>
              <a:t>là</a:t>
            </a:r>
            <a:r>
              <a:rPr lang="en-US" dirty="0"/>
              <a:t> </a:t>
            </a:r>
            <a:r>
              <a:rPr lang="en-US" dirty="0" err="1"/>
              <a:t>một</a:t>
            </a:r>
            <a:r>
              <a:rPr lang="en-US" dirty="0"/>
              <a:t> </a:t>
            </a:r>
            <a:r>
              <a:rPr lang="en-US" dirty="0" err="1"/>
              <a:t>thời</a:t>
            </a:r>
            <a:r>
              <a:rPr lang="en-US" dirty="0"/>
              <a:t> </a:t>
            </a:r>
            <a:r>
              <a:rPr lang="en-US" dirty="0" err="1"/>
              <a:t>gian</a:t>
            </a:r>
            <a:r>
              <a:rPr lang="en-US" dirty="0"/>
              <a:t> </a:t>
            </a:r>
            <a:r>
              <a:rPr lang="en-US" dirty="0" err="1"/>
              <a:t>giảm</a:t>
            </a:r>
            <a:r>
              <a:rPr lang="en-US" dirty="0"/>
              <a:t> </a:t>
            </a:r>
            <a:r>
              <a:rPr lang="en-US" dirty="0" err="1"/>
              <a:t>thèm</a:t>
            </a:r>
            <a:r>
              <a:rPr lang="en-US" dirty="0"/>
              <a:t> </a:t>
            </a:r>
            <a:r>
              <a:rPr lang="en-US" dirty="0" err="1"/>
              <a:t>ăn</a:t>
            </a:r>
            <a:r>
              <a:rPr lang="en-US" dirty="0"/>
              <a:t> </a:t>
            </a:r>
            <a:r>
              <a:rPr lang="en-US" dirty="0" err="1"/>
              <a:t>và</a:t>
            </a:r>
            <a:r>
              <a:rPr lang="en-US" dirty="0"/>
              <a:t> </a:t>
            </a:r>
            <a:r>
              <a:rPr lang="en-US" dirty="0" err="1"/>
              <a:t>giảm</a:t>
            </a:r>
            <a:r>
              <a:rPr lang="en-US" dirty="0"/>
              <a:t> </a:t>
            </a:r>
            <a:r>
              <a:rPr lang="en-US" dirty="0" err="1"/>
              <a:t>lượng</a:t>
            </a:r>
            <a:r>
              <a:rPr lang="en-US" dirty="0"/>
              <a:t> </a:t>
            </a:r>
            <a:r>
              <a:rPr lang="en-US" dirty="0" err="1"/>
              <a:t>thực</a:t>
            </a:r>
            <a:r>
              <a:rPr lang="en-US" dirty="0"/>
              <a:t> </a:t>
            </a:r>
            <a:r>
              <a:rPr lang="en-US" dirty="0" err="1"/>
              <a:t>phẩm</a:t>
            </a:r>
            <a:r>
              <a:rPr lang="en-US" dirty="0"/>
              <a:t> </a:t>
            </a:r>
            <a:r>
              <a:rPr lang="en-US" dirty="0" err="1"/>
              <a:t>ăn</a:t>
            </a:r>
            <a:r>
              <a:rPr lang="en-US" dirty="0"/>
              <a:t> </a:t>
            </a:r>
            <a:r>
              <a:rPr lang="en-US" dirty="0" err="1"/>
              <a:t>vào</a:t>
            </a:r>
            <a:r>
              <a:rPr lang="en-US" dirty="0"/>
              <a:t>.</a:t>
            </a:r>
          </a:p>
        </p:txBody>
      </p:sp>
      <p:sp>
        <p:nvSpPr>
          <p:cNvPr id="2" name="Slide Number Placeholder 1"/>
          <p:cNvSpPr>
            <a:spLocks noGrp="1"/>
          </p:cNvSpPr>
          <p:nvPr>
            <p:ph type="sldNum" sz="quarter" idx="12"/>
          </p:nvPr>
        </p:nvSpPr>
        <p:spPr/>
        <p:txBody>
          <a:bodyPr/>
          <a:lstStyle/>
          <a:p>
            <a:fld id="{8C2C5DA8-0CC9-44AC-AD70-12B715BCA702}" type="slidenum">
              <a:rPr lang="en-US" smtClean="0"/>
              <a:pPr/>
              <a:t>13</a:t>
            </a:fld>
            <a:endParaRPr lang="en-US"/>
          </a:p>
        </p:txBody>
      </p:sp>
    </p:spTree>
    <p:extLst>
      <p:ext uri="{BB962C8B-B14F-4D97-AF65-F5344CB8AC3E}">
        <p14:creationId xmlns:p14="http://schemas.microsoft.com/office/powerpoint/2010/main" val="295549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54FEF-FEB9-49D3-93AF-DE51ECFD491B}"/>
              </a:ext>
            </a:extLst>
          </p:cNvPr>
          <p:cNvSpPr>
            <a:spLocks noGrp="1"/>
          </p:cNvSpPr>
          <p:nvPr>
            <p:ph type="title"/>
          </p:nvPr>
        </p:nvSpPr>
        <p:spPr/>
        <p:txBody>
          <a:bodyPr/>
          <a:lstStyle/>
          <a:p>
            <a:r>
              <a:rPr kumimoji="1" lang="en-US" altLang="ja-JP" b="1" dirty="0">
                <a:solidFill>
                  <a:srgbClr val="FF0000"/>
                </a:solidFill>
              </a:rPr>
              <a:t>Protein</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55319179-0943-43C1-8459-187AF053CBF5}"/>
              </a:ext>
            </a:extLst>
          </p:cNvPr>
          <p:cNvSpPr>
            <a:spLocks noGrp="1"/>
          </p:cNvSpPr>
          <p:nvPr>
            <p:ph idx="1"/>
          </p:nvPr>
        </p:nvSpPr>
        <p:spPr>
          <a:xfrm>
            <a:off x="457200" y="1417638"/>
            <a:ext cx="8229600" cy="4708525"/>
          </a:xfrm>
        </p:spPr>
        <p:txBody>
          <a:bodyPr>
            <a:normAutofit/>
          </a:bodyPr>
          <a:lstStyle/>
          <a:p>
            <a:r>
              <a:rPr lang="vi-VN" altLang="ja-JP" sz="2000" b="1" dirty="0" err="1">
                <a:effectLst/>
                <a:latin typeface="Times New Roman" panose="02020603050405020304" pitchFamily="18" charset="0"/>
                <a:ea typeface="ＭＳ 明朝" panose="02020609040205080304" pitchFamily="17" charset="-128"/>
              </a:rPr>
              <a:t>Protein</a:t>
            </a:r>
            <a:r>
              <a:rPr lang="vi-VN" altLang="ja-JP" sz="2000" b="1" dirty="0">
                <a:effectLst/>
                <a:latin typeface="Times New Roman" panose="02020603050405020304" pitchFamily="18" charset="0"/>
                <a:ea typeface="ＭＳ 明朝" panose="02020609040205080304" pitchFamily="17" charset="-128"/>
              </a:rPr>
              <a:t> (hay </a:t>
            </a:r>
            <a:r>
              <a:rPr lang="vi-VN" altLang="ja-JP" sz="2000" b="1" dirty="0" err="1">
                <a:effectLst/>
                <a:latin typeface="Times New Roman" panose="02020603050405020304" pitchFamily="18" charset="0"/>
                <a:ea typeface="ＭＳ 明朝" panose="02020609040205080304" pitchFamily="17" charset="-128"/>
              </a:rPr>
              <a:t>còn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gọi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chất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đạm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thành</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phần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nền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tảng</a:t>
            </a:r>
            <a:r>
              <a:rPr lang="vi-VN" altLang="ja-JP" sz="2000" b="1" dirty="0">
                <a:effectLst/>
                <a:latin typeface="Times New Roman" panose="02020603050405020304" pitchFamily="18" charset="0"/>
                <a:ea typeface="ＭＳ 明朝" panose="02020609040205080304" pitchFamily="17" charset="-128"/>
              </a:rPr>
              <a:t> cơ </a:t>
            </a:r>
            <a:r>
              <a:rPr lang="vi-VN" altLang="ja-JP" sz="2000" b="1" dirty="0" err="1">
                <a:effectLst/>
                <a:latin typeface="Times New Roman" panose="02020603050405020304" pitchFamily="18" charset="0"/>
                <a:ea typeface="ＭＳ 明朝" panose="02020609040205080304" pitchFamily="17" charset="-128"/>
              </a:rPr>
              <a:t>bản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cấu</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tạo</a:t>
            </a:r>
            <a:r>
              <a:rPr lang="vi-VN" altLang="ja-JP" sz="2000" b="1" dirty="0">
                <a:effectLst/>
                <a:latin typeface="Times New Roman" panose="02020603050405020304" pitchFamily="18" charset="0"/>
                <a:ea typeface="ＭＳ 明朝" panose="02020609040205080304" pitchFamily="17" charset="-128"/>
              </a:rPr>
              <a:t> nên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tế</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bào</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mô </a:t>
            </a:r>
            <a:r>
              <a:rPr lang="vi-VN" altLang="ja-JP" sz="2000" b="1" dirty="0" err="1">
                <a:effectLst/>
                <a:latin typeface="Times New Roman" panose="02020603050405020304" pitchFamily="18" charset="0"/>
                <a:ea typeface="ＭＳ 明朝" panose="02020609040205080304" pitchFamily="17" charset="-128"/>
              </a:rPr>
              <a:t>của</a:t>
            </a:r>
            <a:r>
              <a:rPr lang="vi-VN" altLang="ja-JP" sz="2000" b="1" dirty="0">
                <a:effectLst/>
                <a:latin typeface="Times New Roman" panose="02020603050405020304" pitchFamily="18" charset="0"/>
                <a:ea typeface="ＭＳ 明朝" panose="02020609040205080304" pitchFamily="17" charset="-128"/>
              </a:rPr>
              <a:t> cơ </a:t>
            </a:r>
            <a:r>
              <a:rPr lang="vi-VN" altLang="ja-JP" sz="2000" b="1" dirty="0" err="1">
                <a:effectLst/>
                <a:latin typeface="Times New Roman" panose="02020603050405020304" pitchFamily="18" charset="0"/>
                <a:ea typeface="ＭＳ 明朝" panose="02020609040205080304" pitchFamily="17" charset="-128"/>
              </a:rPr>
              <a:t>thể</a:t>
            </a:r>
            <a:r>
              <a:rPr lang="vi-VN" altLang="ja-JP" sz="2000" b="1" dirty="0">
                <a:effectLst/>
                <a:latin typeface="Times New Roman" panose="02020603050405020304" pitchFamily="18" charset="0"/>
                <a:ea typeface="ＭＳ 明朝" panose="02020609040205080304" pitchFamily="17" charset="-128"/>
              </a:rPr>
              <a:t> (trong </a:t>
            </a:r>
            <a:r>
              <a:rPr lang="vi-VN" altLang="ja-JP" sz="2000" b="1" dirty="0" err="1">
                <a:effectLst/>
                <a:latin typeface="Times New Roman" panose="02020603050405020304" pitchFamily="18" charset="0"/>
                <a:ea typeface="ＭＳ 明朝" panose="02020609040205080304" pitchFamily="17" charset="-128"/>
              </a:rPr>
              <a:t>đó</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có</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tế</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bào</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miễn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dịch</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kháng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thể</a:t>
            </a:r>
            <a:r>
              <a:rPr lang="vi-VN" altLang="ja-JP" sz="2000" b="1" dirty="0">
                <a:effectLst/>
                <a:latin typeface="Times New Roman" panose="02020603050405020304" pitchFamily="18" charset="0"/>
                <a:ea typeface="ＭＳ 明朝" panose="02020609040205080304" pitchFamily="17" charset="-128"/>
              </a:rPr>
              <a:t>), tham gia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phản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ứng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miễn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dịch</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của</a:t>
            </a:r>
            <a:r>
              <a:rPr lang="vi-VN" altLang="ja-JP" sz="2000" b="1" dirty="0">
                <a:effectLst/>
                <a:latin typeface="Times New Roman" panose="02020603050405020304" pitchFamily="18" charset="0"/>
                <a:ea typeface="ＭＳ 明朝" panose="02020609040205080304" pitchFamily="17" charset="-128"/>
              </a:rPr>
              <a:t> cơ </a:t>
            </a:r>
            <a:r>
              <a:rPr lang="vi-VN" altLang="ja-JP" sz="2000" b="1" dirty="0" err="1">
                <a:effectLst/>
                <a:latin typeface="Times New Roman" panose="02020603050405020304" pitchFamily="18" charset="0"/>
                <a:ea typeface="ＭＳ 明朝" panose="02020609040205080304" pitchFamily="17" charset="-128"/>
              </a:rPr>
              <a:t>thể</a:t>
            </a:r>
            <a:r>
              <a:rPr lang="en-US" altLang="ja-JP" sz="2000" b="1" dirty="0">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Thiếu</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protein</a:t>
            </a:r>
            <a:r>
              <a:rPr lang="vi-VN" altLang="ja-JP" sz="2000" b="1" dirty="0">
                <a:effectLst/>
                <a:latin typeface="Times New Roman" panose="02020603050405020304" pitchFamily="18" charset="0"/>
                <a:ea typeface="ＭＳ 明朝" panose="02020609040205080304" pitchFamily="17" charset="-128"/>
              </a:rPr>
              <a:t>, cơ </a:t>
            </a:r>
            <a:r>
              <a:rPr lang="vi-VN" altLang="ja-JP" sz="2000" b="1" dirty="0" err="1">
                <a:effectLst/>
                <a:latin typeface="Times New Roman" panose="02020603050405020304" pitchFamily="18" charset="0"/>
                <a:ea typeface="ＭＳ 明朝" panose="02020609040205080304" pitchFamily="17" charset="-128"/>
              </a:rPr>
              <a:t>thể</a:t>
            </a:r>
            <a:r>
              <a:rPr lang="vi-VN" altLang="ja-JP" sz="2000" b="1" dirty="0">
                <a:effectLst/>
                <a:latin typeface="Times New Roman" panose="02020603050405020304" pitchFamily="18" charset="0"/>
                <a:ea typeface="ＭＳ 明朝" panose="02020609040205080304" pitchFamily="17" charset="-128"/>
              </a:rPr>
              <a:t> gây </a:t>
            </a:r>
            <a:r>
              <a:rPr lang="vi-VN" altLang="ja-JP" sz="2000" b="1" dirty="0" err="1">
                <a:effectLst/>
                <a:latin typeface="Times New Roman" panose="02020603050405020304" pitchFamily="18" charset="0"/>
                <a:ea typeface="ＭＳ 明朝" panose="02020609040205080304" pitchFamily="17" charset="-128"/>
              </a:rPr>
              <a:t>ức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chế</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việc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hình</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thành</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kháng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thể</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dẫn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đến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lượng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kháng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thể</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giảm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khả</a:t>
            </a:r>
            <a:r>
              <a:rPr lang="vi-VN" altLang="ja-JP" sz="2000" b="1" dirty="0">
                <a:effectLst/>
                <a:latin typeface="Times New Roman" panose="02020603050405020304" pitchFamily="18" charset="0"/>
                <a:ea typeface="ＭＳ 明朝" panose="02020609040205080304" pitchFamily="17" charset="-128"/>
              </a:rPr>
              <a:t> năng tiêu </a:t>
            </a:r>
            <a:r>
              <a:rPr lang="vi-VN" altLang="ja-JP" sz="2000" b="1" dirty="0" err="1">
                <a:effectLst/>
                <a:latin typeface="Times New Roman" panose="02020603050405020304" pitchFamily="18" charset="0"/>
                <a:ea typeface="ＭＳ 明朝" panose="02020609040205080304" pitchFamily="17" charset="-128"/>
              </a:rPr>
              <a:t>diệt</a:t>
            </a:r>
            <a:r>
              <a:rPr lang="vi-VN" altLang="ja-JP" sz="2000" b="1" dirty="0">
                <a:effectLst/>
                <a:latin typeface="Times New Roman" panose="02020603050405020304" pitchFamily="18" charset="0"/>
                <a:ea typeface="ＭＳ 明朝" panose="02020609040205080304" pitchFamily="17" charset="-128"/>
              </a:rPr>
              <a:t> vi </a:t>
            </a:r>
            <a:r>
              <a:rPr lang="vi-VN" altLang="ja-JP" sz="2000" b="1" dirty="0" err="1">
                <a:effectLst/>
                <a:latin typeface="Times New Roman" panose="02020603050405020304" pitchFamily="18" charset="0"/>
                <a:ea typeface="ＭＳ 明朝" panose="02020609040205080304" pitchFamily="17" charset="-128"/>
              </a:rPr>
              <a:t>khuẩn</a:t>
            </a:r>
            <a:r>
              <a:rPr lang="vi-VN" altLang="ja-JP" sz="2000" b="1" dirty="0">
                <a:effectLst/>
                <a:latin typeface="Times New Roman" panose="02020603050405020304" pitchFamily="18" charset="0"/>
                <a:ea typeface="ＭＳ 明朝" panose="02020609040205080304" pitchFamily="17" charset="-128"/>
              </a:rPr>
              <a:t>, vi </a:t>
            </a:r>
            <a:r>
              <a:rPr lang="vi-VN" altLang="ja-JP" sz="2000" b="1" dirty="0" err="1">
                <a:effectLst/>
                <a:latin typeface="Times New Roman" panose="02020603050405020304" pitchFamily="18" charset="0"/>
                <a:ea typeface="ＭＳ 明朝" panose="02020609040205080304" pitchFamily="17" charset="-128"/>
              </a:rPr>
              <a:t>rút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có</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hại</a:t>
            </a:r>
            <a:r>
              <a:rPr lang="vi-VN" altLang="ja-JP" sz="2000" b="1" dirty="0">
                <a:effectLst/>
                <a:latin typeface="Times New Roman" panose="02020603050405020304" pitchFamily="18" charset="0"/>
                <a:ea typeface="ＭＳ 明朝" panose="02020609040205080304" pitchFamily="17" charset="-128"/>
              </a:rPr>
              <a:t> cho cơ </a:t>
            </a:r>
            <a:r>
              <a:rPr lang="vi-VN" altLang="ja-JP" sz="2000" b="1" dirty="0" err="1">
                <a:effectLst/>
                <a:latin typeface="Times New Roman" panose="02020603050405020304" pitchFamily="18" charset="0"/>
                <a:ea typeface="ＭＳ 明朝" panose="02020609040205080304" pitchFamily="17" charset="-128"/>
              </a:rPr>
              <a:t>thể</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giảm</a:t>
            </a:r>
            <a:r>
              <a:rPr lang="vi-VN" altLang="ja-JP" sz="2000" b="1" dirty="0">
                <a:effectLst/>
                <a:latin typeface="Times New Roman" panose="02020603050405020304" pitchFamily="18" charset="0"/>
                <a:ea typeface="ＭＳ 明朝" panose="02020609040205080304" pitchFamily="17" charset="-128"/>
              </a:rPr>
              <a:t>. </a:t>
            </a:r>
            <a:endParaRPr lang="en-US" altLang="ja-JP" sz="2000" b="1" dirty="0">
              <a:effectLst/>
              <a:latin typeface="Times New Roman" panose="02020603050405020304" pitchFamily="18" charset="0"/>
              <a:ea typeface="ＭＳ 明朝" panose="02020609040205080304" pitchFamily="17" charset="-128"/>
            </a:endParaRPr>
          </a:p>
          <a:p>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bữa</a:t>
            </a:r>
            <a:r>
              <a:rPr lang="vi-VN" altLang="ja-JP" sz="2000" b="1" dirty="0">
                <a:effectLst/>
                <a:latin typeface="Times New Roman" panose="02020603050405020304" pitchFamily="18" charset="0"/>
                <a:ea typeface="ＭＳ 明朝" panose="02020609040205080304" pitchFamily="17" charset="-128"/>
              </a:rPr>
              <a:t> ăn trong </a:t>
            </a:r>
            <a:r>
              <a:rPr lang="vi-VN" altLang="ja-JP" sz="2000" b="1" dirty="0" err="1">
                <a:effectLst/>
                <a:latin typeface="Times New Roman" panose="02020603050405020304" pitchFamily="18" charset="0"/>
                <a:ea typeface="ＭＳ 明朝" panose="02020609040205080304" pitchFamily="17" charset="-128"/>
              </a:rPr>
              <a:t>ngày</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sáng</a:t>
            </a:r>
            <a:r>
              <a:rPr lang="vi-VN" altLang="ja-JP" sz="2000" b="1" dirty="0">
                <a:effectLst/>
                <a:latin typeface="Times New Roman" panose="02020603050405020304" pitchFamily="18" charset="0"/>
                <a:ea typeface="ＭＳ 明朝" panose="02020609040205080304" pitchFamily="17" charset="-128"/>
              </a:rPr>
              <a:t>, trưa, </a:t>
            </a:r>
            <a:r>
              <a:rPr lang="vi-VN" altLang="ja-JP" sz="2000" b="1" dirty="0" err="1">
                <a:effectLst/>
                <a:latin typeface="Times New Roman" panose="02020603050405020304" pitchFamily="18" charset="0"/>
                <a:ea typeface="ＭＳ 明朝" panose="02020609040205080304" pitchFamily="17" charset="-128"/>
              </a:rPr>
              <a:t>tối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đều</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cần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có</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chất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đạm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Cần</a:t>
            </a:r>
            <a:r>
              <a:rPr lang="vi-VN" altLang="ja-JP" sz="2000" b="1" dirty="0">
                <a:effectLst/>
                <a:latin typeface="Times New Roman" panose="02020603050405020304" pitchFamily="18" charset="0"/>
                <a:ea typeface="ＭＳ 明朝" panose="02020609040205080304" pitchFamily="17" charset="-128"/>
              </a:rPr>
              <a:t> ăn </a:t>
            </a:r>
            <a:r>
              <a:rPr lang="vi-VN" altLang="ja-JP" sz="2000" b="1" dirty="0" err="1">
                <a:effectLst/>
                <a:latin typeface="Times New Roman" panose="02020603050405020304" pitchFamily="18" charset="0"/>
                <a:ea typeface="ＭＳ 明朝" panose="02020609040205080304" pitchFamily="17" charset="-128"/>
              </a:rPr>
              <a:t>phối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hợp</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cả</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thực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phẩm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giàu</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đạm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động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vật</a:t>
            </a:r>
            <a:r>
              <a:rPr lang="vi-VN" altLang="ja-JP" sz="2000" b="1" dirty="0">
                <a:effectLst/>
                <a:latin typeface="Times New Roman" panose="02020603050405020304" pitchFamily="18" charset="0"/>
                <a:ea typeface="ＭＳ 明朝" panose="02020609040205080304" pitchFamily="17" charset="-128"/>
              </a:rPr>
              <a:t> (như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loại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cá</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thịt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gà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thịt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bò</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trứng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sữa</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đạm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thực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vật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từ</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loại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đậu</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đỗ</a:t>
            </a:r>
            <a:r>
              <a:rPr lang="vi-VN" altLang="ja-JP" sz="2000" b="1" dirty="0">
                <a:effectLst/>
                <a:latin typeface="Times New Roman" panose="02020603050405020304" pitchFamily="18" charset="0"/>
                <a:ea typeface="ＭＳ 明朝" panose="02020609040205080304" pitchFamily="17" charset="-128"/>
              </a:rPr>
              <a:t>…).</a:t>
            </a:r>
            <a:endParaRPr kumimoji="1" lang="ja-JP" altLang="en-US" sz="2000" b="1" dirty="0"/>
          </a:p>
        </p:txBody>
      </p:sp>
      <p:pic>
        <p:nvPicPr>
          <p:cNvPr id="4" name="Picture 1">
            <a:extLst>
              <a:ext uri="{FF2B5EF4-FFF2-40B4-BE49-F238E27FC236}">
                <a16:creationId xmlns:a16="http://schemas.microsoft.com/office/drawing/2014/main" xmlns="" id="{1B9FA25C-73C3-46E5-BD53-BC9CFFD8D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0414"/>
            <a:ext cx="2828052"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Káº¿t quáº£ hÃ¬nh áº£nh cho Äáº M Äá»NG Váº¬T">
            <a:extLst>
              <a:ext uri="{FF2B5EF4-FFF2-40B4-BE49-F238E27FC236}">
                <a16:creationId xmlns:a16="http://schemas.microsoft.com/office/drawing/2014/main" xmlns="" id="{B3833F06-C7F4-4129-8007-AD6CF128E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252" y="4554339"/>
            <a:ext cx="2971800" cy="1846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ông Dụng Và Giá Trị Dinh Dưỡng Của Các Loại Đậu Đỗ - Hoàng Ngân vina">
            <a:extLst>
              <a:ext uri="{FF2B5EF4-FFF2-40B4-BE49-F238E27FC236}">
                <a16:creationId xmlns:a16="http://schemas.microsoft.com/office/drawing/2014/main" xmlns="" id="{4041B8B0-07F2-4F95-A95D-C06128CDC5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554338"/>
            <a:ext cx="2603328" cy="17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7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CA481-EDCA-45A0-A498-B967AD7B76FC}"/>
              </a:ext>
            </a:extLst>
          </p:cNvPr>
          <p:cNvSpPr>
            <a:spLocks noGrp="1"/>
          </p:cNvSpPr>
          <p:nvPr>
            <p:ph type="title"/>
          </p:nvPr>
        </p:nvSpPr>
        <p:spPr>
          <a:xfrm>
            <a:off x="291300" y="1368000"/>
            <a:ext cx="1899900" cy="4122000"/>
          </a:xfrm>
        </p:spPr>
        <p:txBody>
          <a:bodyPr/>
          <a:lstStyle/>
          <a:p>
            <a:r>
              <a:rPr lang="en-US" sz="2800" b="1" dirty="0">
                <a:solidFill>
                  <a:srgbClr val="FF0000"/>
                </a:solidFill>
              </a:rPr>
              <a:t/>
            </a:r>
            <a:br>
              <a:rPr lang="en-US" sz="2800" b="1" dirty="0">
                <a:solidFill>
                  <a:srgbClr val="FF0000"/>
                </a:solidFill>
              </a:rPr>
            </a:br>
            <a:r>
              <a:rPr lang="en-US" sz="2800" b="1" dirty="0">
                <a:solidFill>
                  <a:srgbClr val="FF0000"/>
                </a:solidFill>
              </a:rPr>
              <a:t/>
            </a:r>
            <a:br>
              <a:rPr lang="en-US" sz="2800" b="1" dirty="0">
                <a:solidFill>
                  <a:srgbClr val="FF0000"/>
                </a:solidFill>
              </a:rPr>
            </a:br>
            <a:r>
              <a:rPr lang="en-US" sz="2800" b="1" dirty="0">
                <a:solidFill>
                  <a:srgbClr val="FF0000"/>
                </a:solidFill>
              </a:rPr>
              <a:t/>
            </a:r>
            <a:br>
              <a:rPr lang="en-US" sz="2800" b="1" dirty="0">
                <a:solidFill>
                  <a:srgbClr val="FF0000"/>
                </a:solidFill>
              </a:rPr>
            </a:br>
            <a:r>
              <a:rPr lang="en-US" sz="2800" b="1" dirty="0">
                <a:solidFill>
                  <a:srgbClr val="FF0000"/>
                </a:solidFill>
              </a:rPr>
              <a:t>Vitamin A</a:t>
            </a:r>
          </a:p>
        </p:txBody>
      </p:sp>
      <p:sp>
        <p:nvSpPr>
          <p:cNvPr id="3" name="Text Placeholder 2">
            <a:extLst>
              <a:ext uri="{FF2B5EF4-FFF2-40B4-BE49-F238E27FC236}">
                <a16:creationId xmlns:a16="http://schemas.microsoft.com/office/drawing/2014/main" xmlns="" id="{834E9C70-4D85-4892-91A6-C1B986AABA78}"/>
              </a:ext>
            </a:extLst>
          </p:cNvPr>
          <p:cNvSpPr>
            <a:spLocks noGrp="1"/>
          </p:cNvSpPr>
          <p:nvPr>
            <p:ph type="body" idx="1"/>
          </p:nvPr>
        </p:nvSpPr>
        <p:spPr>
          <a:xfrm>
            <a:off x="2265489" y="0"/>
            <a:ext cx="5581200" cy="5181600"/>
          </a:xfrm>
        </p:spPr>
        <p:txBody>
          <a:bodyPr/>
          <a:lstStyle/>
          <a:p>
            <a:pPr>
              <a:lnSpc>
                <a:spcPct val="130000"/>
              </a:lnSpc>
            </a:pPr>
            <a:endParaRPr lang="en-US" sz="2000" b="1" dirty="0"/>
          </a:p>
          <a:p>
            <a:pPr>
              <a:lnSpc>
                <a:spcPct val="130000"/>
              </a:lnSpc>
            </a:pPr>
            <a:r>
              <a:rPr lang="en-US" altLang="ja-JP" sz="2000" b="1" dirty="0">
                <a:ea typeface="Times New Roman" panose="02020603050405020304" pitchFamily="18" charset="0"/>
              </a:rPr>
              <a:t>V</a:t>
            </a:r>
            <a:r>
              <a:rPr lang="vi-VN" altLang="ja-JP" sz="2000" b="1" dirty="0" err="1">
                <a:effectLst/>
                <a:ea typeface="Times New Roman" panose="02020603050405020304" pitchFamily="18" charset="0"/>
              </a:rPr>
              <a:t>itamin</a:t>
            </a:r>
            <a:r>
              <a:rPr lang="vi-VN" altLang="ja-JP" sz="2000" b="1" dirty="0">
                <a:effectLst/>
                <a:ea typeface="Times New Roman" panose="02020603050405020304" pitchFamily="18" charset="0"/>
              </a:rPr>
              <a:t> A </a:t>
            </a:r>
            <a:r>
              <a:rPr lang="vi-VN" altLang="ja-JP" sz="2000" b="1" dirty="0" err="1">
                <a:effectLst/>
                <a:ea typeface="Times New Roman" panose="02020603050405020304" pitchFamily="18" charset="0"/>
              </a:rPr>
              <a:t>đóng</a:t>
            </a:r>
            <a:r>
              <a:rPr lang="vi-VN" altLang="ja-JP" sz="2000" b="1" dirty="0">
                <a:effectLst/>
                <a:ea typeface="Times New Roman" panose="02020603050405020304" pitchFamily="18" charset="0"/>
              </a:rPr>
              <a:t> vai </a:t>
            </a:r>
            <a:r>
              <a:rPr lang="vi-VN" altLang="ja-JP" sz="2000" b="1" dirty="0" err="1">
                <a:effectLst/>
                <a:ea typeface="Times New Roman" panose="02020603050405020304" pitchFamily="18" charset="0"/>
              </a:rPr>
              <a:t>trò</a:t>
            </a:r>
            <a:r>
              <a:rPr lang="vi-VN" altLang="ja-JP" sz="2000" b="1" dirty="0">
                <a:effectLst/>
                <a:ea typeface="Times New Roman" panose="02020603050405020304" pitchFamily="18" charset="0"/>
              </a:rPr>
              <a:t> quan </a:t>
            </a:r>
            <a:r>
              <a:rPr lang="vi-VN" altLang="ja-JP" sz="2000" b="1" dirty="0" err="1">
                <a:effectLst/>
                <a:ea typeface="Times New Roman" panose="02020603050405020304" pitchFamily="18" charset="0"/>
              </a:rPr>
              <a:t>trọng</a:t>
            </a:r>
            <a:r>
              <a:rPr lang="vi-VN" altLang="ja-JP" sz="2000" b="1" dirty="0">
                <a:effectLst/>
                <a:ea typeface="Times New Roman" panose="02020603050405020304" pitchFamily="18" charset="0"/>
              </a:rPr>
              <a:t> trong </a:t>
            </a:r>
            <a:r>
              <a:rPr lang="vi-VN" altLang="ja-JP" sz="2000" b="1" dirty="0" err="1">
                <a:effectLst/>
                <a:ea typeface="Times New Roman" panose="02020603050405020304" pitchFamily="18" charset="0"/>
              </a:rPr>
              <a:t>việc</a:t>
            </a:r>
            <a:r>
              <a:rPr lang="vi-VN" altLang="ja-JP" sz="2000" b="1" dirty="0">
                <a:effectLst/>
                <a:ea typeface="Times New Roman" panose="02020603050405020304" pitchFamily="18" charset="0"/>
              </a:rPr>
              <a:t> duy </a:t>
            </a:r>
            <a:r>
              <a:rPr lang="vi-VN" altLang="ja-JP" sz="2000" b="1" dirty="0" err="1">
                <a:effectLst/>
                <a:ea typeface="Times New Roman" panose="02020603050405020304" pitchFamily="18" charset="0"/>
              </a:rPr>
              <a:t>trì</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sự</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toàn</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vẹn</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của</a:t>
            </a:r>
            <a:r>
              <a:rPr lang="vi-VN" altLang="ja-JP" sz="2000" b="1" dirty="0">
                <a:effectLst/>
                <a:ea typeface="Times New Roman" panose="02020603050405020304" pitchFamily="18" charset="0"/>
              </a:rPr>
              <a:t> niêm </a:t>
            </a:r>
            <a:r>
              <a:rPr lang="vi-VN" altLang="ja-JP" sz="2000" b="1" dirty="0" err="1">
                <a:effectLst/>
                <a:ea typeface="Times New Roman" panose="02020603050405020304" pitchFamily="18" charset="0"/>
              </a:rPr>
              <a:t>mạc</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đường</a:t>
            </a:r>
            <a:r>
              <a:rPr lang="vi-VN" altLang="ja-JP" sz="2000" b="1" dirty="0">
                <a:effectLst/>
                <a:ea typeface="Times New Roman" panose="02020603050405020304" pitchFamily="18" charset="0"/>
              </a:rPr>
              <a:t> hô </a:t>
            </a:r>
            <a:r>
              <a:rPr lang="vi-VN" altLang="ja-JP" sz="2000" b="1" dirty="0" err="1">
                <a:effectLst/>
                <a:ea typeface="Times New Roman" panose="02020603050405020304" pitchFamily="18" charset="0"/>
              </a:rPr>
              <a:t>hấp</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và</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đường</a:t>
            </a:r>
            <a:r>
              <a:rPr lang="vi-VN" altLang="ja-JP" sz="2000" b="1" dirty="0">
                <a:effectLst/>
                <a:ea typeface="Times New Roman" panose="02020603050405020304" pitchFamily="18" charset="0"/>
              </a:rPr>
              <a:t> tiêu </a:t>
            </a:r>
            <a:r>
              <a:rPr lang="vi-VN" altLang="ja-JP" sz="2000" b="1" dirty="0" err="1">
                <a:effectLst/>
                <a:ea typeface="Times New Roman" panose="02020603050405020304" pitchFamily="18" charset="0"/>
              </a:rPr>
              <a:t>hóa</a:t>
            </a:r>
            <a:r>
              <a:rPr lang="vi-VN" altLang="ja-JP" sz="2000" b="1" dirty="0">
                <a:effectLst/>
                <a:ea typeface="Times New Roman" panose="02020603050405020304" pitchFamily="18" charset="0"/>
              </a:rPr>
              <a:t>. </a:t>
            </a:r>
            <a:endParaRPr lang="en-US" altLang="ja-JP" sz="2000" b="1" dirty="0">
              <a:ea typeface="Times New Roman" panose="02020603050405020304" pitchFamily="18" charset="0"/>
            </a:endParaRPr>
          </a:p>
          <a:p>
            <a:pPr>
              <a:lnSpc>
                <a:spcPct val="130000"/>
              </a:lnSpc>
            </a:pPr>
            <a:r>
              <a:rPr lang="vi-VN" altLang="ja-JP" sz="2000" b="1" dirty="0" err="1">
                <a:effectLst/>
                <a:ea typeface="Times New Roman" panose="02020603050405020304" pitchFamily="18" charset="0"/>
              </a:rPr>
              <a:t>Việc</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sản</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xuất</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các</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kháng</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thể</a:t>
            </a:r>
            <a:r>
              <a:rPr lang="vi-VN" altLang="ja-JP" sz="2000" b="1" dirty="0">
                <a:effectLst/>
                <a:ea typeface="Times New Roman" panose="02020603050405020304" pitchFamily="18" charset="0"/>
              </a:rPr>
              <a:t> trên </a:t>
            </a:r>
            <a:r>
              <a:rPr lang="vi-VN" altLang="ja-JP" sz="2000" b="1" dirty="0" err="1">
                <a:effectLst/>
                <a:ea typeface="Times New Roman" panose="02020603050405020304" pitchFamily="18" charset="0"/>
              </a:rPr>
              <a:t>bề</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mặt</a:t>
            </a:r>
            <a:r>
              <a:rPr lang="vi-VN" altLang="ja-JP" sz="2000" b="1" dirty="0">
                <a:effectLst/>
                <a:ea typeface="Times New Roman" panose="02020603050405020304" pitchFamily="18" charset="0"/>
              </a:rPr>
              <a:t> niêm </a:t>
            </a:r>
            <a:r>
              <a:rPr lang="vi-VN" altLang="ja-JP" sz="2000" b="1" dirty="0" err="1">
                <a:effectLst/>
                <a:ea typeface="Times New Roman" panose="02020603050405020304" pitchFamily="18" charset="0"/>
              </a:rPr>
              <a:t>mạc</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có</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tác</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dụng</a:t>
            </a:r>
            <a:r>
              <a:rPr lang="vi-VN" altLang="ja-JP" sz="2000" b="1" dirty="0">
                <a:effectLst/>
                <a:ea typeface="Times New Roman" panose="02020603050405020304" pitchFamily="18" charset="0"/>
              </a:rPr>
              <a:t> trong </a:t>
            </a:r>
            <a:r>
              <a:rPr lang="vi-VN" altLang="ja-JP" sz="2000" b="1" dirty="0" err="1">
                <a:effectLst/>
                <a:ea typeface="Times New Roman" panose="02020603050405020304" pitchFamily="18" charset="0"/>
              </a:rPr>
              <a:t>việc</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chống</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lại</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sự</a:t>
            </a:r>
            <a:r>
              <a:rPr lang="vi-VN" altLang="ja-JP" sz="2000" b="1" dirty="0">
                <a:effectLst/>
                <a:ea typeface="Times New Roman" panose="02020603050405020304" pitchFamily="18" charset="0"/>
              </a:rPr>
              <a:t> </a:t>
            </a:r>
            <a:r>
              <a:rPr lang="vi-VN" altLang="ja-JP" sz="2000" b="1" dirty="0" err="1">
                <a:effectLst/>
                <a:ea typeface="Times New Roman" panose="02020603050405020304" pitchFamily="18" charset="0"/>
              </a:rPr>
              <a:t>tấn</a:t>
            </a:r>
            <a:r>
              <a:rPr lang="vi-VN" altLang="ja-JP" sz="2000" b="1" dirty="0">
                <a:effectLst/>
                <a:ea typeface="Times New Roman" panose="02020603050405020304" pitchFamily="18" charset="0"/>
              </a:rPr>
              <a:t> công </a:t>
            </a:r>
            <a:r>
              <a:rPr lang="vi-VN" altLang="ja-JP" sz="2000" b="1" dirty="0" err="1">
                <a:effectLst/>
                <a:ea typeface="Times New Roman" panose="02020603050405020304" pitchFamily="18" charset="0"/>
              </a:rPr>
              <a:t>của</a:t>
            </a:r>
            <a:r>
              <a:rPr lang="vi-VN" altLang="ja-JP" sz="2000" b="1" dirty="0">
                <a:effectLst/>
                <a:ea typeface="Times New Roman" panose="02020603050405020304" pitchFamily="18" charset="0"/>
              </a:rPr>
              <a:t> vi </a:t>
            </a:r>
            <a:r>
              <a:rPr lang="vi-VN" altLang="ja-JP" sz="2000" b="1" dirty="0" err="1">
                <a:effectLst/>
                <a:ea typeface="Times New Roman" panose="02020603050405020304" pitchFamily="18" charset="0"/>
              </a:rPr>
              <a:t>rút</a:t>
            </a:r>
            <a:r>
              <a:rPr lang="vi-VN" altLang="ja-JP" sz="2000" b="1" dirty="0">
                <a:effectLst/>
                <a:ea typeface="Times New Roman" panose="02020603050405020304" pitchFamily="18" charset="0"/>
              </a:rPr>
              <a:t> gây </a:t>
            </a:r>
            <a:r>
              <a:rPr lang="vi-VN" altLang="ja-JP" sz="2000" b="1" dirty="0" err="1">
                <a:effectLst/>
                <a:ea typeface="Times New Roman" panose="02020603050405020304" pitchFamily="18" charset="0"/>
              </a:rPr>
              <a:t>bệnh</a:t>
            </a:r>
            <a:endParaRPr lang="en-US" altLang="ja-JP"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vitamin</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gan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đỏ</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rau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cây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vitamin</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Beta-caroten</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như: đu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cà</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rốt</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khoai lang,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bí</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ngô, cam,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xoài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gấc</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bông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xanh, rau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bó</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xôi…</a:t>
            </a:r>
          </a:p>
          <a:p>
            <a:pPr>
              <a:lnSpc>
                <a:spcPct val="130000"/>
              </a:lnSpc>
            </a:pPr>
            <a:endParaRPr lang="en-US" altLang="ja-JP" sz="2000" b="1" dirty="0"/>
          </a:p>
          <a:p>
            <a:endParaRPr lang="en-US" sz="2800" dirty="0"/>
          </a:p>
        </p:txBody>
      </p:sp>
      <p:sp>
        <p:nvSpPr>
          <p:cNvPr id="4" name="Slide Number Placeholder 3">
            <a:extLst>
              <a:ext uri="{FF2B5EF4-FFF2-40B4-BE49-F238E27FC236}">
                <a16:creationId xmlns:a16="http://schemas.microsoft.com/office/drawing/2014/main" xmlns="" id="{1B2BDC91-62AA-4097-AD01-802B2E27AE3F}"/>
              </a:ext>
            </a:extLst>
          </p:cNvPr>
          <p:cNvSpPr>
            <a:spLocks noGrp="1"/>
          </p:cNvSpPr>
          <p:nvPr>
            <p:ph type="sldNum" idx="12"/>
          </p:nvPr>
        </p:nvSpPr>
        <p:spPr/>
        <p:txBody>
          <a:bodyPr/>
          <a:lstStyle/>
          <a:p>
            <a:fld id="{00000000-1234-1234-1234-123412341234}" type="slidenum">
              <a:rPr lang="en" smtClean="0"/>
              <a:pPr/>
              <a:t>15</a:t>
            </a:fld>
            <a:endParaRPr lang="en" dirty="0"/>
          </a:p>
        </p:txBody>
      </p:sp>
      <p:pic>
        <p:nvPicPr>
          <p:cNvPr id="6" name="Picture 5">
            <a:extLst>
              <a:ext uri="{FF2B5EF4-FFF2-40B4-BE49-F238E27FC236}">
                <a16:creationId xmlns:a16="http://schemas.microsoft.com/office/drawing/2014/main" xmlns="" id="{4F90A8D7-E521-4FA3-987C-E193323A4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430" y="5181600"/>
            <a:ext cx="2591078" cy="192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xmlns="" id="{6D7199EA-7E73-48F2-80F1-32A4BE382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943" y="5243985"/>
            <a:ext cx="2828052" cy="201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F23F0CC9-0C31-4530-A187-7D513667B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81600"/>
            <a:ext cx="2565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315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Google Shape;111;p17">
            <a:extLst>
              <a:ext uri="{FF2B5EF4-FFF2-40B4-BE49-F238E27FC236}">
                <a16:creationId xmlns:a16="http://schemas.microsoft.com/office/drawing/2014/main" xmlns="" id="{B5363AB8-014E-41FE-BF69-53A21F79FB5C}"/>
              </a:ext>
            </a:extLst>
          </p:cNvPr>
          <p:cNvSpPr txBox="1">
            <a:spLocks noGrp="1"/>
          </p:cNvSpPr>
          <p:nvPr>
            <p:ph type="title"/>
          </p:nvPr>
        </p:nvSpPr>
        <p:spPr>
          <a:xfrm rot="16200000">
            <a:off x="-564400" y="2803250"/>
            <a:ext cx="3091500" cy="1251500"/>
          </a:xfrm>
          <a:prstGeom prst="rect">
            <a:avLst/>
          </a:prstGeom>
        </p:spPr>
        <p:txBody>
          <a:bodyPr spcFirstLastPara="1" vert="horz" wrap="square" lIns="0" tIns="0" rIns="0" bIns="0" numCol="1" rtlCol="0" anchor="ctr" anchorCtr="0" compatLnSpc="1">
            <a:prstTxWarp prst="textNoShape">
              <a:avLst/>
            </a:prstTxWarp>
            <a:noAutofit/>
          </a:bodyPr>
          <a:lstStyle/>
          <a:p>
            <a:pPr lvl="0" algn="ctr"/>
            <a:r>
              <a:rPr lang="en-US" sz="3600" b="1" dirty="0">
                <a:solidFill>
                  <a:srgbClr val="FF0000"/>
                </a:solidFill>
              </a:rPr>
              <a:t>Vitamin C</a:t>
            </a:r>
            <a:endParaRPr sz="3600" b="1" dirty="0">
              <a:solidFill>
                <a:srgbClr val="FF0000"/>
              </a:solidFill>
            </a:endParaRPr>
          </a:p>
        </p:txBody>
      </p:sp>
      <p:sp>
        <p:nvSpPr>
          <p:cNvPr id="112" name="Google Shape;112;p17"/>
          <p:cNvSpPr txBox="1">
            <a:spLocks noGrp="1"/>
          </p:cNvSpPr>
          <p:nvPr>
            <p:ph type="body" idx="1"/>
          </p:nvPr>
        </p:nvSpPr>
        <p:spPr>
          <a:xfrm>
            <a:off x="2191202" y="914400"/>
            <a:ext cx="6038400" cy="3903460"/>
          </a:xfrm>
          <a:prstGeom prst="rect">
            <a:avLst/>
          </a:prstGeom>
        </p:spPr>
        <p:txBody>
          <a:bodyPr spcFirstLastPara="1" vert="horz" wrap="square" lIns="0" tIns="0" rIns="0" bIns="0" numCol="1" rtlCol="0" anchor="ctr" anchorCtr="0" compatLnSpc="1">
            <a:prstTxWarp prst="textNoShape">
              <a:avLst/>
            </a:prstTxWarp>
            <a:noAutofit/>
          </a:bodyPr>
          <a:lstStyle/>
          <a:p>
            <a:pPr lvl="0">
              <a:lnSpc>
                <a:spcPct val="100000"/>
              </a:lnSpc>
            </a:pPr>
            <a:r>
              <a:rPr lang="en-US" altLang="ja-JP" sz="2000" b="1" dirty="0">
                <a:solidFill>
                  <a:srgbClr val="111111"/>
                </a:solidFill>
                <a:effectLst/>
                <a:ea typeface="Times New Roman" panose="02020603050405020304" pitchFamily="18" charset="0"/>
              </a:rPr>
              <a:t>Vitamin C</a:t>
            </a:r>
            <a:r>
              <a:rPr lang="ja-JP" altLang="ja-JP" sz="2000" b="1" dirty="0">
                <a:solidFill>
                  <a:srgbClr val="111111"/>
                </a:solidFill>
                <a:effectLst/>
                <a:ea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rPr>
              <a:t>là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một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loại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vitamin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thiết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yếu</a:t>
            </a:r>
            <a:r>
              <a:rPr lang="vi-VN" altLang="ja-JP" sz="2000" b="1" dirty="0">
                <a:effectLst/>
                <a:latin typeface="Times New Roman" panose="02020603050405020304" pitchFamily="18" charset="0"/>
                <a:ea typeface="ＭＳ 明朝" panose="02020609040205080304" pitchFamily="17" charset="-128"/>
              </a:rPr>
              <a:t> cho </a:t>
            </a:r>
            <a:r>
              <a:rPr lang="vi-VN" altLang="ja-JP" sz="2000" b="1" dirty="0" err="1">
                <a:effectLst/>
                <a:latin typeface="Times New Roman" panose="02020603050405020304" pitchFamily="18" charset="0"/>
                <a:ea typeface="ＭＳ 明朝" panose="02020609040205080304" pitchFamily="17" charset="-128"/>
              </a:rPr>
              <a:t>hệ</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thống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miễn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dịch</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của</a:t>
            </a:r>
            <a:r>
              <a:rPr lang="vi-VN" altLang="ja-JP" sz="2000" b="1" dirty="0">
                <a:effectLst/>
                <a:latin typeface="Times New Roman" panose="02020603050405020304" pitchFamily="18" charset="0"/>
                <a:ea typeface="ＭＳ 明朝" panose="02020609040205080304" pitchFamily="17" charset="-128"/>
              </a:rPr>
              <a:t> cơ </a:t>
            </a:r>
            <a:r>
              <a:rPr lang="vi-VN" altLang="ja-JP" sz="2000" b="1" dirty="0" err="1">
                <a:effectLst/>
                <a:latin typeface="Times New Roman" panose="02020603050405020304" pitchFamily="18" charset="0"/>
                <a:ea typeface="ＭＳ 明朝" panose="02020609040205080304" pitchFamily="17" charset="-128"/>
              </a:rPr>
              <a:t>thể</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Vitamin</a:t>
            </a:r>
            <a:r>
              <a:rPr lang="vi-VN" altLang="ja-JP" sz="2000" b="1" dirty="0">
                <a:effectLst/>
                <a:latin typeface="Times New Roman" panose="02020603050405020304" pitchFamily="18" charset="0"/>
                <a:ea typeface="ＭＳ 明朝" panose="02020609040205080304" pitchFamily="17" charset="-128"/>
              </a:rPr>
              <a:t> C </a:t>
            </a:r>
            <a:r>
              <a:rPr lang="vi-VN" altLang="ja-JP" sz="2000" b="1" dirty="0" err="1">
                <a:effectLst/>
                <a:latin typeface="Times New Roman" panose="02020603050405020304" pitchFamily="18" charset="0"/>
                <a:ea typeface="ＭＳ 明朝" panose="02020609040205080304" pitchFamily="17" charset="-128"/>
              </a:rPr>
              <a:t>hỗ</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trợ</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chức</a:t>
            </a:r>
            <a:r>
              <a:rPr lang="vi-VN" altLang="ja-JP" sz="2000" b="1" dirty="0">
                <a:effectLst/>
                <a:latin typeface="Times New Roman" panose="02020603050405020304" pitchFamily="18" charset="0"/>
                <a:ea typeface="ＭＳ 明朝" panose="02020609040205080304" pitchFamily="17" charset="-128"/>
              </a:rPr>
              <a:t> năng </a:t>
            </a:r>
            <a:r>
              <a:rPr lang="vi-VN" altLang="ja-JP" sz="2000" b="1" dirty="0" err="1">
                <a:effectLst/>
                <a:latin typeface="Times New Roman" panose="02020603050405020304" pitchFamily="18" charset="0"/>
                <a:ea typeface="ＭＳ 明朝" panose="02020609040205080304" pitchFamily="17" charset="-128"/>
              </a:rPr>
              <a:t>tế</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bào</a:t>
            </a:r>
            <a:r>
              <a:rPr lang="vi-VN" altLang="ja-JP" sz="2000" b="1" dirty="0">
                <a:effectLst/>
                <a:latin typeface="Times New Roman" panose="02020603050405020304" pitchFamily="18" charset="0"/>
                <a:ea typeface="ＭＳ 明朝" panose="02020609040205080304" pitchFamily="17" charset="-128"/>
              </a:rPr>
              <a:t> cho </a:t>
            </a:r>
            <a:r>
              <a:rPr lang="vi-VN" altLang="ja-JP" sz="2000" b="1" dirty="0" err="1">
                <a:effectLst/>
                <a:latin typeface="Times New Roman" panose="02020603050405020304" pitchFamily="18" charset="0"/>
                <a:ea typeface="ＭＳ 明朝" panose="02020609040205080304" pitchFamily="17" charset="-128"/>
              </a:rPr>
              <a:t>hệ</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thống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đáp</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ứng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miễn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dịch</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chức</a:t>
            </a:r>
            <a:r>
              <a:rPr lang="vi-VN" altLang="ja-JP" sz="2000" b="1" dirty="0">
                <a:effectLst/>
                <a:latin typeface="Times New Roman" panose="02020603050405020304" pitchFamily="18" charset="0"/>
                <a:ea typeface="ＭＳ 明朝" panose="02020609040205080304" pitchFamily="17" charset="-128"/>
              </a:rPr>
              <a:t> năng </a:t>
            </a:r>
            <a:r>
              <a:rPr lang="vi-VN" altLang="ja-JP" sz="2000" b="1" dirty="0" err="1">
                <a:effectLst/>
                <a:latin typeface="Times New Roman" panose="02020603050405020304" pitchFamily="18" charset="0"/>
                <a:ea typeface="ＭＳ 明朝" panose="02020609040205080304" pitchFamily="17" charset="-128"/>
              </a:rPr>
              <a:t>hàng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rào</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nội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mạc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chống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lại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yếu</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tố</a:t>
            </a:r>
            <a:r>
              <a:rPr lang="vi-VN" altLang="ja-JP" sz="2000" b="1" dirty="0">
                <a:effectLst/>
                <a:latin typeface="Times New Roman" panose="02020603050405020304" pitchFamily="18" charset="0"/>
                <a:ea typeface="ＭＳ 明朝" panose="02020609040205080304" pitchFamily="17" charset="-128"/>
              </a:rPr>
              <a:t> gây </a:t>
            </a:r>
            <a:r>
              <a:rPr lang="vi-VN" altLang="ja-JP" sz="2000" b="1" dirty="0" err="1">
                <a:effectLst/>
                <a:latin typeface="Times New Roman" panose="02020603050405020304" pitchFamily="18" charset="0"/>
                <a:ea typeface="ＭＳ 明朝" panose="02020609040205080304" pitchFamily="17" charset="-128"/>
              </a:rPr>
              <a:t>bệnh</a:t>
            </a:r>
            <a:r>
              <a:rPr lang="vi-VN" altLang="ja-JP" sz="2000" b="1" dirty="0">
                <a:effectLst/>
                <a:latin typeface="Times New Roman" panose="02020603050405020304" pitchFamily="18" charset="0"/>
                <a:ea typeface="ＭＳ 明朝" panose="02020609040205080304" pitchFamily="17" charset="-128"/>
              </a:rPr>
              <a:t>, tăng </a:t>
            </a:r>
            <a:r>
              <a:rPr lang="vi-VN" altLang="ja-JP" sz="2000" b="1" dirty="0" err="1">
                <a:effectLst/>
                <a:latin typeface="Times New Roman" panose="02020603050405020304" pitchFamily="18" charset="0"/>
                <a:ea typeface="ＭＳ 明朝" panose="02020609040205080304" pitchFamily="17" charset="-128"/>
              </a:rPr>
              <a:t>cường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hoạt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động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dọn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dẹp</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chất</a:t>
            </a:r>
            <a:r>
              <a:rPr lang="vi-VN" altLang="ja-JP" sz="2000" b="1" dirty="0">
                <a:effectLst/>
                <a:latin typeface="Times New Roman" panose="02020603050405020304" pitchFamily="18" charset="0"/>
                <a:ea typeface="ＭＳ 明朝" panose="02020609040205080304" pitchFamily="17" charset="-128"/>
              </a:rPr>
              <a:t> gây </a:t>
            </a:r>
            <a:r>
              <a:rPr lang="vi-VN" altLang="ja-JP" sz="2000" b="1" dirty="0" err="1">
                <a:effectLst/>
                <a:latin typeface="Times New Roman" panose="02020603050405020304" pitchFamily="18" charset="0"/>
                <a:ea typeface="ＭＳ 明朝" panose="02020609040205080304" pitchFamily="17" charset="-128"/>
              </a:rPr>
              <a:t>oxy</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hóa</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bảo</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vệ</a:t>
            </a:r>
            <a:r>
              <a:rPr lang="vi-VN" altLang="ja-JP" sz="2000" b="1" dirty="0">
                <a:effectLst/>
                <a:latin typeface="Times New Roman" panose="02020603050405020304" pitchFamily="18" charset="0"/>
                <a:ea typeface="ＭＳ 明朝" panose="02020609040205080304" pitchFamily="17" charset="-128"/>
              </a:rPr>
              <a:t> cơ </a:t>
            </a:r>
            <a:r>
              <a:rPr lang="vi-VN" altLang="ja-JP" sz="2000" b="1" dirty="0" err="1">
                <a:effectLst/>
                <a:latin typeface="Times New Roman" panose="02020603050405020304" pitchFamily="18" charset="0"/>
                <a:ea typeface="ＭＳ 明朝" panose="02020609040205080304" pitchFamily="17" charset="-128"/>
              </a:rPr>
              <a:t>thể</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Thiếu</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vitamin</a:t>
            </a:r>
            <a:r>
              <a:rPr lang="vi-VN" altLang="ja-JP" sz="2000" b="1" dirty="0">
                <a:effectLst/>
                <a:latin typeface="Times New Roman" panose="02020603050405020304" pitchFamily="18" charset="0"/>
                <a:ea typeface="ＭＳ 明朝" panose="02020609040205080304" pitchFamily="17" charset="-128"/>
              </a:rPr>
              <a:t> C </a:t>
            </a:r>
            <a:r>
              <a:rPr lang="vi-VN" altLang="ja-JP" sz="2000" b="1" dirty="0" err="1">
                <a:effectLst/>
                <a:latin typeface="Times New Roman" panose="02020603050405020304" pitchFamily="18" charset="0"/>
                <a:ea typeface="ＭＳ 明朝" panose="02020609040205080304" pitchFamily="17" charset="-128"/>
              </a:rPr>
              <a:t>làm</a:t>
            </a:r>
            <a:r>
              <a:rPr lang="vi-VN" altLang="ja-JP" sz="2000" b="1" dirty="0">
                <a:effectLst/>
                <a:latin typeface="Times New Roman" panose="02020603050405020304" pitchFamily="18" charset="0"/>
                <a:ea typeface="ＭＳ 明朝" panose="02020609040205080304" pitchFamily="17" charset="-128"/>
              </a:rPr>
              <a:t> suy </a:t>
            </a:r>
            <a:r>
              <a:rPr lang="vi-VN" altLang="ja-JP" sz="2000" b="1" dirty="0" err="1">
                <a:effectLst/>
                <a:latin typeface="Times New Roman" panose="02020603050405020304" pitchFamily="18" charset="0"/>
                <a:ea typeface="ＭＳ 明朝" panose="02020609040205080304" pitchFamily="17" charset="-128"/>
              </a:rPr>
              <a:t>giảm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khả</a:t>
            </a:r>
            <a:r>
              <a:rPr lang="vi-VN" altLang="ja-JP" sz="2000" b="1" dirty="0">
                <a:effectLst/>
                <a:latin typeface="Times New Roman" panose="02020603050405020304" pitchFamily="18" charset="0"/>
                <a:ea typeface="ＭＳ 明朝" panose="02020609040205080304" pitchFamily="17" charset="-128"/>
              </a:rPr>
              <a:t> năng </a:t>
            </a:r>
            <a:r>
              <a:rPr lang="vi-VN" altLang="ja-JP" sz="2000" b="1" dirty="0" err="1">
                <a:effectLst/>
                <a:latin typeface="Times New Roman" panose="02020603050405020304" pitchFamily="18" charset="0"/>
                <a:ea typeface="ＭＳ 明朝" panose="02020609040205080304" pitchFamily="17" charset="-128"/>
              </a:rPr>
              <a:t>miễn</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dịch</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dễ</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bị</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nhiễm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trùng</a:t>
            </a:r>
            <a:r>
              <a:rPr lang="vi-VN" altLang="ja-JP" sz="2000" b="1" dirty="0">
                <a:effectLst/>
                <a:latin typeface="Times New Roman" panose="02020603050405020304" pitchFamily="18" charset="0"/>
                <a:ea typeface="ＭＳ 明朝" panose="02020609040205080304" pitchFamily="17" charset="-128"/>
              </a:rPr>
              <a:t>. </a:t>
            </a:r>
            <a:endParaRPr lang="en-US" altLang="ja-JP" sz="2000" b="1" dirty="0">
              <a:latin typeface="Times New Roman" panose="02020603050405020304" pitchFamily="18" charset="0"/>
              <a:ea typeface="ＭＳ 明朝" panose="02020609040205080304" pitchFamily="17" charset="-128"/>
            </a:endParaRPr>
          </a:p>
          <a:p>
            <a:pPr lvl="0">
              <a:lnSpc>
                <a:spcPct val="100000"/>
              </a:lnSpc>
            </a:pP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vitamin</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C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hoa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cây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rau tươi như: cam,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quýt</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bưởi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ổi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đu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xoài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táo</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nho,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kiwi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cà</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chua,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súp</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lơ,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củ</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rau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ngót</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ớt</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chuông, rau chân </a:t>
            </a:r>
            <a:r>
              <a:rPr lang="vi-VN" altLang="ja-JP" sz="2000" b="1" dirty="0" err="1">
                <a:latin typeface="Times New Roman" panose="02020603050405020304" pitchFamily="18" charset="0"/>
                <a:ea typeface="Times New Roman" panose="02020603050405020304" pitchFamily="18" charset="0"/>
                <a:cs typeface="Times New Roman" panose="02020603050405020304" pitchFamily="18" charset="0"/>
              </a:rPr>
              <a:t>vịt</a:t>
            </a:r>
            <a:r>
              <a:rPr lang="vi-VN"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p>
          <a:p>
            <a:endParaRPr lang="en-US" altLang="ja-JP" sz="2000" dirty="0"/>
          </a:p>
          <a:p>
            <a:pPr lvl="0">
              <a:lnSpc>
                <a:spcPct val="100000"/>
              </a:lnSpc>
            </a:pPr>
            <a:endParaRPr lang="en-US" sz="2500" dirty="0">
              <a:ea typeface="Cambria" panose="02040503050406030204" pitchFamily="18" charset="0"/>
              <a:cs typeface="Frank Ruhl Libre" panose="020B0604020202020204" charset="-79"/>
            </a:endParaRPr>
          </a:p>
        </p:txBody>
      </p:sp>
      <p:sp>
        <p:nvSpPr>
          <p:cNvPr id="113" name="Google Shape;113;p17"/>
          <p:cNvSpPr txBox="1">
            <a:spLocks noGrp="1"/>
          </p:cNvSpPr>
          <p:nvPr>
            <p:ph type="sldNum" idx="12"/>
          </p:nvPr>
        </p:nvSpPr>
        <p:spPr>
          <a:xfrm>
            <a:off x="8453425" y="857190"/>
            <a:ext cx="548700" cy="5143500"/>
          </a:xfrm>
          <a:prstGeom prst="rect">
            <a:avLst/>
          </a:prstGeom>
        </p:spPr>
        <p:txBody>
          <a:bodyPr spcFirstLastPara="1" vert="horz" wrap="square" lIns="0" tIns="0" rIns="0" bIns="0" numCol="1" rtlCol="0" anchor="ctr" anchorCtr="0" compatLnSpc="1">
            <a:prstTxWarp prst="textNoShape">
              <a:avLst/>
            </a:prstTxWarp>
            <a:noAutofit/>
          </a:bodyPr>
          <a:lstStyle/>
          <a:p>
            <a:fld id="{00000000-1234-1234-1234-123412341234}" type="slidenum">
              <a:rPr lang="en"/>
              <a:pPr/>
              <a:t>16</a:t>
            </a:fld>
            <a:endParaRPr/>
          </a:p>
        </p:txBody>
      </p:sp>
      <p:pic>
        <p:nvPicPr>
          <p:cNvPr id="5" name="Picture 2">
            <a:extLst>
              <a:ext uri="{FF2B5EF4-FFF2-40B4-BE49-F238E27FC236}">
                <a16:creationId xmlns:a16="http://schemas.microsoft.com/office/drawing/2014/main" xmlns="" id="{6620E0BB-9976-4933-A879-EDF766CEBC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156" y="4817860"/>
            <a:ext cx="3672071" cy="20655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a:extLst>
              <a:ext uri="{FF2B5EF4-FFF2-40B4-BE49-F238E27FC236}">
                <a16:creationId xmlns:a16="http://schemas.microsoft.com/office/drawing/2014/main" xmlns="" id="{010FC7F6-9FCF-4BE6-8BC7-5CEF8CFA8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15" y="0"/>
            <a:ext cx="1873987" cy="149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764BDE4F-BD48-45A6-B582-26C5312D3F84}"/>
              </a:ext>
            </a:extLst>
          </p:cNvPr>
          <p:cNvSpPr txBox="1"/>
          <p:nvPr/>
        </p:nvSpPr>
        <p:spPr>
          <a:xfrm>
            <a:off x="990601" y="4817860"/>
            <a:ext cx="4279302" cy="1631216"/>
          </a:xfrm>
          <a:prstGeom prst="rect">
            <a:avLst/>
          </a:prstGeom>
          <a:noFill/>
        </p:spPr>
        <p:txBody>
          <a:bodyPr wrap="square" rtlCol="0">
            <a:spAutoFit/>
          </a:bodyPr>
          <a:lstStyle/>
          <a:p>
            <a:r>
              <a:rPr lang="en-US" altLang="ja-JP" sz="2000" b="1" dirty="0">
                <a:solidFill>
                  <a:srgbClr val="FF0000"/>
                </a:solidFill>
              </a:rPr>
              <a:t>Rau </a:t>
            </a:r>
            <a:r>
              <a:rPr lang="en-US" altLang="ja-JP" sz="2000" b="1" dirty="0" err="1">
                <a:solidFill>
                  <a:srgbClr val="FF0000"/>
                </a:solidFill>
              </a:rPr>
              <a:t>cải</a:t>
            </a:r>
            <a:r>
              <a:rPr lang="en-US" altLang="ja-JP" sz="2000" b="1" dirty="0">
                <a:solidFill>
                  <a:srgbClr val="FF0000"/>
                </a:solidFill>
              </a:rPr>
              <a:t> </a:t>
            </a:r>
            <a:r>
              <a:rPr lang="en-US" altLang="ja-JP" sz="2000" b="1" dirty="0" err="1">
                <a:solidFill>
                  <a:srgbClr val="FF0000"/>
                </a:solidFill>
              </a:rPr>
              <a:t>ngọt</a:t>
            </a:r>
            <a:r>
              <a:rPr lang="en-US" altLang="ja-JP" sz="2000" b="1" dirty="0">
                <a:solidFill>
                  <a:srgbClr val="FF0000"/>
                </a:solidFill>
              </a:rPr>
              <a:t>: 78.4 mg</a:t>
            </a:r>
          </a:p>
          <a:p>
            <a:r>
              <a:rPr lang="en-US" altLang="ja-JP" sz="2000" b="1" dirty="0">
                <a:solidFill>
                  <a:srgbClr val="FF0000"/>
                </a:solidFill>
              </a:rPr>
              <a:t>Rau </a:t>
            </a:r>
            <a:r>
              <a:rPr lang="en-US" altLang="ja-JP" sz="2000" b="1" dirty="0" err="1">
                <a:solidFill>
                  <a:srgbClr val="FF0000"/>
                </a:solidFill>
              </a:rPr>
              <a:t>súp</a:t>
            </a:r>
            <a:r>
              <a:rPr lang="en-US" altLang="ja-JP" sz="2000" b="1" dirty="0">
                <a:solidFill>
                  <a:srgbClr val="FF0000"/>
                </a:solidFill>
              </a:rPr>
              <a:t> </a:t>
            </a:r>
            <a:r>
              <a:rPr lang="en-US" altLang="ja-JP" sz="2000" b="1" dirty="0" err="1">
                <a:solidFill>
                  <a:srgbClr val="FF0000"/>
                </a:solidFill>
              </a:rPr>
              <a:t>lơ</a:t>
            </a:r>
            <a:r>
              <a:rPr lang="en-US" altLang="ja-JP" sz="2000" b="1" dirty="0">
                <a:solidFill>
                  <a:srgbClr val="FF0000"/>
                </a:solidFill>
              </a:rPr>
              <a:t>: 88,1 mg, </a:t>
            </a:r>
          </a:p>
          <a:p>
            <a:r>
              <a:rPr lang="en-US" altLang="ja-JP" sz="2000" b="1" dirty="0">
                <a:solidFill>
                  <a:srgbClr val="FF0000"/>
                </a:solidFill>
              </a:rPr>
              <a:t>Rau </a:t>
            </a:r>
            <a:r>
              <a:rPr lang="en-US" altLang="ja-JP" sz="2000" b="1" dirty="0" err="1">
                <a:solidFill>
                  <a:srgbClr val="FF0000"/>
                </a:solidFill>
              </a:rPr>
              <a:t>giền</a:t>
            </a:r>
            <a:r>
              <a:rPr lang="en-US" altLang="ja-JP" sz="2000" b="1" dirty="0">
                <a:solidFill>
                  <a:srgbClr val="FF0000"/>
                </a:solidFill>
              </a:rPr>
              <a:t> </a:t>
            </a:r>
            <a:r>
              <a:rPr lang="en-US" altLang="ja-JP" sz="2000" b="1" dirty="0" err="1">
                <a:solidFill>
                  <a:srgbClr val="FF0000"/>
                </a:solidFill>
              </a:rPr>
              <a:t>đỏ</a:t>
            </a:r>
            <a:r>
              <a:rPr lang="en-US" altLang="ja-JP" sz="2000" b="1" dirty="0">
                <a:solidFill>
                  <a:srgbClr val="FF0000"/>
                </a:solidFill>
              </a:rPr>
              <a:t>: 89 mg; </a:t>
            </a:r>
            <a:r>
              <a:rPr lang="en-US" altLang="ja-JP" sz="2000" b="1" dirty="0" err="1">
                <a:solidFill>
                  <a:srgbClr val="FF0000"/>
                </a:solidFill>
              </a:rPr>
              <a:t>đay</a:t>
            </a:r>
            <a:r>
              <a:rPr lang="en-US" altLang="ja-JP" sz="2000" b="1" dirty="0">
                <a:solidFill>
                  <a:srgbClr val="FF0000"/>
                </a:solidFill>
              </a:rPr>
              <a:t>: 77 mg </a:t>
            </a:r>
          </a:p>
          <a:p>
            <a:r>
              <a:rPr lang="en-US" altLang="ja-JP" sz="2000" b="1" dirty="0" err="1">
                <a:solidFill>
                  <a:srgbClr val="FF0000"/>
                </a:solidFill>
              </a:rPr>
              <a:t>Bưởi</a:t>
            </a:r>
            <a:r>
              <a:rPr lang="en-US" altLang="ja-JP" sz="2000" b="1" dirty="0">
                <a:solidFill>
                  <a:srgbClr val="FF0000"/>
                </a:solidFill>
              </a:rPr>
              <a:t> (95mg); cam (40 mg), </a:t>
            </a:r>
            <a:r>
              <a:rPr lang="en-US" altLang="ja-JP" sz="2000" b="1" dirty="0" err="1">
                <a:solidFill>
                  <a:srgbClr val="FF0000"/>
                </a:solidFill>
              </a:rPr>
              <a:t>đủ</a:t>
            </a:r>
            <a:r>
              <a:rPr lang="en-US" altLang="ja-JP" sz="2000" b="1" dirty="0">
                <a:solidFill>
                  <a:srgbClr val="FF0000"/>
                </a:solidFill>
              </a:rPr>
              <a:t> </a:t>
            </a:r>
            <a:r>
              <a:rPr lang="en-US" altLang="ja-JP" sz="2000" b="1" dirty="0" err="1">
                <a:solidFill>
                  <a:srgbClr val="FF0000"/>
                </a:solidFill>
              </a:rPr>
              <a:t>đủ</a:t>
            </a:r>
            <a:r>
              <a:rPr lang="en-US" altLang="ja-JP" sz="2000" b="1" dirty="0">
                <a:solidFill>
                  <a:srgbClr val="FF0000"/>
                </a:solidFill>
              </a:rPr>
              <a:t> (54 mg). </a:t>
            </a:r>
          </a:p>
        </p:txBody>
      </p:sp>
    </p:spTree>
    <p:extLst>
      <p:ext uri="{BB962C8B-B14F-4D97-AF65-F5344CB8AC3E}">
        <p14:creationId xmlns:p14="http://schemas.microsoft.com/office/powerpoint/2010/main" val="2361105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Google Shape;111;p17">
            <a:extLst>
              <a:ext uri="{FF2B5EF4-FFF2-40B4-BE49-F238E27FC236}">
                <a16:creationId xmlns:a16="http://schemas.microsoft.com/office/drawing/2014/main" xmlns="" id="{B5363AB8-014E-41FE-BF69-53A21F79FB5C}"/>
              </a:ext>
            </a:extLst>
          </p:cNvPr>
          <p:cNvSpPr txBox="1">
            <a:spLocks noGrp="1"/>
          </p:cNvSpPr>
          <p:nvPr>
            <p:ph type="title"/>
          </p:nvPr>
        </p:nvSpPr>
        <p:spPr>
          <a:xfrm rot="16200000">
            <a:off x="-564400" y="2803250"/>
            <a:ext cx="3091500" cy="1251500"/>
          </a:xfrm>
          <a:prstGeom prst="rect">
            <a:avLst/>
          </a:prstGeom>
        </p:spPr>
        <p:txBody>
          <a:bodyPr spcFirstLastPara="1" vert="horz" wrap="square" lIns="0" tIns="0" rIns="0" bIns="0" numCol="1" rtlCol="0" anchor="ctr" anchorCtr="0" compatLnSpc="1">
            <a:prstTxWarp prst="textNoShape">
              <a:avLst/>
            </a:prstTxWarp>
            <a:noAutofit/>
          </a:bodyPr>
          <a:lstStyle/>
          <a:p>
            <a:pPr lvl="0" algn="ctr"/>
            <a:r>
              <a:rPr lang="en-US" sz="3600" b="1" dirty="0">
                <a:solidFill>
                  <a:srgbClr val="FF0000"/>
                </a:solidFill>
              </a:rPr>
              <a:t>Vitamin E</a:t>
            </a:r>
            <a:endParaRPr sz="3600" b="1" dirty="0">
              <a:solidFill>
                <a:srgbClr val="FF0000"/>
              </a:solidFill>
            </a:endParaRPr>
          </a:p>
        </p:txBody>
      </p:sp>
      <p:sp>
        <p:nvSpPr>
          <p:cNvPr id="112" name="Google Shape;112;p17"/>
          <p:cNvSpPr txBox="1">
            <a:spLocks noGrp="1"/>
          </p:cNvSpPr>
          <p:nvPr>
            <p:ph type="body" idx="1"/>
          </p:nvPr>
        </p:nvSpPr>
        <p:spPr>
          <a:xfrm>
            <a:off x="2191202" y="914400"/>
            <a:ext cx="6038400" cy="3091500"/>
          </a:xfrm>
          <a:prstGeom prst="rect">
            <a:avLst/>
          </a:prstGeom>
        </p:spPr>
        <p:txBody>
          <a:bodyPr spcFirstLastPara="1" vert="horz" wrap="square" lIns="0" tIns="0" rIns="0" bIns="0" numCol="1" rtlCol="0" anchor="ctr" anchorCtr="0" compatLnSpc="1">
            <a:prstTxWarp prst="textNoShape">
              <a:avLst/>
            </a:prstTxWarp>
            <a:noAutofit/>
          </a:bodyPr>
          <a:lstStyle/>
          <a:p>
            <a:pPr lvl="0">
              <a:lnSpc>
                <a:spcPct val="100000"/>
              </a:lnSpc>
            </a:pPr>
            <a:r>
              <a:rPr lang="en-US" altLang="ja-JP" sz="2400" b="1" dirty="0">
                <a:latin typeface="Times New Roman" panose="02020603050405020304" pitchFamily="18" charset="0"/>
                <a:ea typeface="ＭＳ 明朝" panose="02020609040205080304" pitchFamily="17" charset="-128"/>
              </a:rPr>
              <a:t>V</a:t>
            </a:r>
            <a:r>
              <a:rPr lang="vi-VN" altLang="ja-JP" sz="2400" b="1" dirty="0" err="1">
                <a:effectLst/>
                <a:latin typeface="Times New Roman" panose="02020603050405020304" pitchFamily="18" charset="0"/>
                <a:ea typeface="ＭＳ 明朝" panose="02020609040205080304" pitchFamily="17" charset="-128"/>
              </a:rPr>
              <a:t>itamin</a:t>
            </a:r>
            <a:r>
              <a:rPr lang="vi-VN" altLang="ja-JP" sz="2400" b="1" dirty="0">
                <a:effectLst/>
                <a:latin typeface="Times New Roman" panose="02020603050405020304" pitchFamily="18" charset="0"/>
                <a:ea typeface="ＭＳ 明朝" panose="02020609040205080304" pitchFamily="17" charset="-128"/>
              </a:rPr>
              <a:t> E </a:t>
            </a:r>
            <a:r>
              <a:rPr lang="vi-VN" altLang="ja-JP" sz="2400" b="1" dirty="0" err="1">
                <a:effectLst/>
                <a:latin typeface="Times New Roman" panose="02020603050405020304" pitchFamily="18" charset="0"/>
                <a:ea typeface="ＭＳ 明朝" panose="02020609040205080304" pitchFamily="17" charset="-128"/>
              </a:rPr>
              <a:t>có</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thể</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thúc</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đẩy</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sự</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phát</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triển</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của</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các</a:t>
            </a:r>
            <a:r>
              <a:rPr lang="vi-VN" altLang="ja-JP" sz="2400" b="1" dirty="0">
                <a:effectLst/>
                <a:latin typeface="Times New Roman" panose="02020603050405020304" pitchFamily="18" charset="0"/>
                <a:ea typeface="ＭＳ 明朝" panose="02020609040205080304" pitchFamily="17" charset="-128"/>
              </a:rPr>
              <a:t> cơ quan </a:t>
            </a:r>
            <a:r>
              <a:rPr lang="vi-VN" altLang="ja-JP" sz="2400" b="1" dirty="0" err="1">
                <a:effectLst/>
                <a:latin typeface="Times New Roman" panose="02020603050405020304" pitchFamily="18" charset="0"/>
                <a:ea typeface="ＭＳ 明朝" panose="02020609040205080304" pitchFamily="17" charset="-128"/>
              </a:rPr>
              <a:t>miễn</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dịch</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sự</a:t>
            </a:r>
            <a:r>
              <a:rPr lang="vi-VN" altLang="ja-JP" sz="2400" b="1" dirty="0">
                <a:effectLst/>
                <a:latin typeface="Times New Roman" panose="02020603050405020304" pitchFamily="18" charset="0"/>
                <a:ea typeface="ＭＳ 明朝" panose="02020609040205080304" pitchFamily="17" charset="-128"/>
              </a:rPr>
              <a:t> phân </a:t>
            </a:r>
            <a:r>
              <a:rPr lang="vi-VN" altLang="ja-JP" sz="2400" b="1" dirty="0" err="1">
                <a:effectLst/>
                <a:latin typeface="Times New Roman" panose="02020603050405020304" pitchFamily="18" charset="0"/>
                <a:ea typeface="ＭＳ 明朝" panose="02020609040205080304" pitchFamily="17" charset="-128"/>
              </a:rPr>
              <a:t>hóa</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của</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các</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tế</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bào</a:t>
            </a:r>
            <a:r>
              <a:rPr lang="vi-VN" altLang="ja-JP" sz="2400" b="1" dirty="0">
                <a:effectLst/>
                <a:latin typeface="Times New Roman" panose="02020603050405020304" pitchFamily="18" charset="0"/>
                <a:ea typeface="ＭＳ 明朝" panose="02020609040205080304" pitchFamily="17" charset="-128"/>
              </a:rPr>
              <a:t>. </a:t>
            </a:r>
            <a:endParaRPr lang="en-US" altLang="ja-JP" sz="2400" b="1" dirty="0">
              <a:effectLst/>
              <a:latin typeface="Times New Roman" panose="02020603050405020304" pitchFamily="18" charset="0"/>
              <a:ea typeface="ＭＳ 明朝" panose="02020609040205080304" pitchFamily="17" charset="-128"/>
            </a:endParaRPr>
          </a:p>
          <a:p>
            <a:pPr lvl="0">
              <a:lnSpc>
                <a:spcPct val="100000"/>
              </a:lnSpc>
            </a:pPr>
            <a:r>
              <a:rPr lang="vi-VN" altLang="ja-JP" sz="2400" b="1" dirty="0" err="1">
                <a:effectLst/>
                <a:latin typeface="Times New Roman" panose="02020603050405020304" pitchFamily="18" charset="0"/>
                <a:ea typeface="ＭＳ 明朝" panose="02020609040205080304" pitchFamily="17" charset="-128"/>
              </a:rPr>
              <a:t>Thực</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phẩm</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giàu</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vitamin</a:t>
            </a:r>
            <a:r>
              <a:rPr lang="vi-VN" altLang="ja-JP" sz="2400" b="1" dirty="0">
                <a:effectLst/>
                <a:latin typeface="Times New Roman" panose="02020603050405020304" pitchFamily="18" charset="0"/>
                <a:ea typeface="ＭＳ 明朝" panose="02020609040205080304" pitchFamily="17" charset="-128"/>
              </a:rPr>
              <a:t> E </a:t>
            </a:r>
            <a:r>
              <a:rPr lang="vi-VN" altLang="ja-JP" sz="2400" b="1" dirty="0" err="1">
                <a:effectLst/>
                <a:latin typeface="Times New Roman" panose="02020603050405020304" pitchFamily="18" charset="0"/>
                <a:ea typeface="ＭＳ 明朝" panose="02020609040205080304" pitchFamily="17" charset="-128"/>
              </a:rPr>
              <a:t>gồm</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các</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loại</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hạt</a:t>
            </a:r>
            <a:r>
              <a:rPr lang="vi-VN" altLang="ja-JP" sz="2400" b="1" dirty="0">
                <a:effectLst/>
                <a:latin typeface="Times New Roman" panose="02020603050405020304" pitchFamily="18" charset="0"/>
                <a:ea typeface="ＭＳ 明朝" panose="02020609040205080304" pitchFamily="17" charset="-128"/>
              </a:rPr>
              <a:t> như </a:t>
            </a:r>
            <a:r>
              <a:rPr lang="vi-VN" altLang="ja-JP" sz="2400" b="1" dirty="0" err="1">
                <a:effectLst/>
                <a:latin typeface="Times New Roman" panose="02020603050405020304" pitchFamily="18" charset="0"/>
                <a:ea typeface="ＭＳ 明朝" panose="02020609040205080304" pitchFamily="17" charset="-128"/>
              </a:rPr>
              <a:t>hạt</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hướng</a:t>
            </a:r>
            <a:r>
              <a:rPr lang="vi-VN" altLang="ja-JP" sz="2400" b="1" dirty="0">
                <a:effectLst/>
                <a:latin typeface="Times New Roman" panose="02020603050405020304" pitchFamily="18" charset="0"/>
                <a:ea typeface="ＭＳ 明朝" panose="02020609040205080304" pitchFamily="17" charset="-128"/>
              </a:rPr>
              <a:t> dương, </a:t>
            </a:r>
            <a:r>
              <a:rPr lang="vi-VN" altLang="ja-JP" sz="2400" b="1" dirty="0" err="1">
                <a:effectLst/>
                <a:latin typeface="Times New Roman" panose="02020603050405020304" pitchFamily="18" charset="0"/>
                <a:ea typeface="ＭＳ 明朝" panose="02020609040205080304" pitchFamily="17" charset="-128"/>
              </a:rPr>
              <a:t>các</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sản</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phẩm</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từ</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đậu</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nành</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lúa</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mì</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giá</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đỗ</a:t>
            </a:r>
            <a:r>
              <a:rPr lang="vi-VN" altLang="ja-JP" sz="2400" b="1" dirty="0">
                <a:effectLst/>
                <a:latin typeface="Times New Roman" panose="02020603050405020304" pitchFamily="18" charset="0"/>
                <a:ea typeface="ＭＳ 明朝" panose="02020609040205080304" pitchFamily="17" charset="-128"/>
              </a:rPr>
              <a:t>, rau </a:t>
            </a:r>
            <a:r>
              <a:rPr lang="vi-VN" altLang="ja-JP" sz="2400" b="1" dirty="0" err="1">
                <a:effectLst/>
                <a:latin typeface="Times New Roman" panose="02020603050405020304" pitchFamily="18" charset="0"/>
                <a:ea typeface="ＭＳ 明朝" panose="02020609040205080304" pitchFamily="17" charset="-128"/>
              </a:rPr>
              <a:t>mầm</a:t>
            </a:r>
            <a:r>
              <a:rPr lang="vi-VN" altLang="ja-JP" sz="2400" b="1" dirty="0">
                <a:effectLst/>
                <a:latin typeface="Times New Roman" panose="02020603050405020304" pitchFamily="18" charset="0"/>
                <a:ea typeface="ＭＳ 明朝" panose="02020609040205080304" pitchFamily="17" charset="-128"/>
              </a:rPr>
              <a:t>, rau chân </a:t>
            </a:r>
            <a:r>
              <a:rPr lang="vi-VN" altLang="ja-JP" sz="2400" b="1" dirty="0" err="1">
                <a:effectLst/>
                <a:latin typeface="Times New Roman" panose="02020603050405020304" pitchFamily="18" charset="0"/>
                <a:ea typeface="ＭＳ 明朝" panose="02020609040205080304" pitchFamily="17" charset="-128"/>
              </a:rPr>
              <a:t>vịt</a:t>
            </a:r>
            <a:r>
              <a:rPr lang="vi-VN" altLang="ja-JP" sz="2400" b="1" dirty="0">
                <a:effectLst/>
                <a:latin typeface="Times New Roman" panose="02020603050405020304" pitchFamily="18" charset="0"/>
                <a:ea typeface="ＭＳ 明朝" panose="02020609040205080304" pitchFamily="17" charset="-128"/>
              </a:rPr>
              <a:t>.....</a:t>
            </a:r>
            <a:endParaRPr lang="en-US" altLang="ja-JP" sz="2400" b="1" dirty="0"/>
          </a:p>
          <a:p>
            <a:pPr lvl="0">
              <a:lnSpc>
                <a:spcPct val="100000"/>
              </a:lnSpc>
            </a:pPr>
            <a:endParaRPr lang="en-US" sz="2500" dirty="0">
              <a:ea typeface="Cambria" panose="02040503050406030204" pitchFamily="18" charset="0"/>
              <a:cs typeface="Frank Ruhl Libre" panose="020B0604020202020204" charset="-79"/>
            </a:endParaRPr>
          </a:p>
        </p:txBody>
      </p:sp>
      <p:sp>
        <p:nvSpPr>
          <p:cNvPr id="113" name="Google Shape;113;p17"/>
          <p:cNvSpPr txBox="1">
            <a:spLocks noGrp="1"/>
          </p:cNvSpPr>
          <p:nvPr>
            <p:ph type="sldNum" idx="12"/>
          </p:nvPr>
        </p:nvSpPr>
        <p:spPr>
          <a:xfrm>
            <a:off x="8453425" y="857190"/>
            <a:ext cx="548700" cy="5143500"/>
          </a:xfrm>
          <a:prstGeom prst="rect">
            <a:avLst/>
          </a:prstGeom>
        </p:spPr>
        <p:txBody>
          <a:bodyPr spcFirstLastPara="1" vert="horz" wrap="square" lIns="0" tIns="0" rIns="0" bIns="0" numCol="1" rtlCol="0" anchor="ctr" anchorCtr="0" compatLnSpc="1">
            <a:prstTxWarp prst="textNoShape">
              <a:avLst/>
            </a:prstTxWarp>
            <a:noAutofit/>
          </a:bodyPr>
          <a:lstStyle/>
          <a:p>
            <a:fld id="{00000000-1234-1234-1234-123412341234}" type="slidenum">
              <a:rPr lang="en"/>
              <a:pPr/>
              <a:t>17</a:t>
            </a:fld>
            <a:endParaRPr/>
          </a:p>
        </p:txBody>
      </p:sp>
      <p:pic>
        <p:nvPicPr>
          <p:cNvPr id="8" name="Picture 7">
            <a:extLst>
              <a:ext uri="{FF2B5EF4-FFF2-40B4-BE49-F238E27FC236}">
                <a16:creationId xmlns:a16="http://schemas.microsoft.com/office/drawing/2014/main" xmlns="" id="{51679E04-EDEA-43A8-B812-19DF7C94E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5790"/>
            <a:ext cx="2565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xmlns="" id="{E9DE6BC4-DD3B-4BA5-99E1-893DAF3DE8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364" y="4572000"/>
            <a:ext cx="2173836" cy="19383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ướng dẫn cách làm giá đỗ Cooky 1">
            <a:extLst>
              <a:ext uri="{FF2B5EF4-FFF2-40B4-BE49-F238E27FC236}">
                <a16:creationId xmlns:a16="http://schemas.microsoft.com/office/drawing/2014/main" xmlns="" id="{881FE1B6-F4F5-4090-A6A1-FB43B520715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0" name="Picture 6" descr="3 cách trồng giá đỗ tại nhà cực đơn giản, ai cũng có thể dễ dàng làm được">
            <a:extLst>
              <a:ext uri="{FF2B5EF4-FFF2-40B4-BE49-F238E27FC236}">
                <a16:creationId xmlns:a16="http://schemas.microsoft.com/office/drawing/2014/main" xmlns="" id="{E8BB8127-5311-45FA-8FC3-9A8FE740D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2555" y="4572000"/>
            <a:ext cx="2555088" cy="1916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 loại thực phẩm giàu Vitamin E mà bạn nên biết">
            <a:extLst>
              <a:ext uri="{FF2B5EF4-FFF2-40B4-BE49-F238E27FC236}">
                <a16:creationId xmlns:a16="http://schemas.microsoft.com/office/drawing/2014/main" xmlns="" id="{A55DBF7A-5A00-4E5B-B732-37D18756D3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6061" y="4401445"/>
            <a:ext cx="3410739" cy="210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14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5BFB6-CBF8-4DEF-976C-EA0B4FDDE181}"/>
              </a:ext>
            </a:extLst>
          </p:cNvPr>
          <p:cNvSpPr>
            <a:spLocks noGrp="1"/>
          </p:cNvSpPr>
          <p:nvPr>
            <p:ph type="title"/>
          </p:nvPr>
        </p:nvSpPr>
        <p:spPr>
          <a:xfrm>
            <a:off x="1" y="1368000"/>
            <a:ext cx="2236003" cy="4122000"/>
          </a:xfrm>
        </p:spPr>
        <p:txBody>
          <a:bodyPr/>
          <a:lstStyle/>
          <a:p>
            <a:pPr algn="ctr"/>
            <a:r>
              <a:rPr lang="en-US" sz="3000" b="1" dirty="0">
                <a:solidFill>
                  <a:srgbClr val="FF0000"/>
                </a:solidFill>
              </a:rPr>
              <a:t/>
            </a:r>
            <a:br>
              <a:rPr lang="en-US" sz="3000" b="1" dirty="0">
                <a:solidFill>
                  <a:srgbClr val="FF0000"/>
                </a:solidFill>
              </a:rPr>
            </a:br>
            <a:r>
              <a:rPr lang="en-US" sz="3000" b="1" dirty="0">
                <a:solidFill>
                  <a:srgbClr val="FF0000"/>
                </a:solidFill>
              </a:rPr>
              <a:t/>
            </a:r>
            <a:br>
              <a:rPr lang="en-US" sz="3000" b="1" dirty="0">
                <a:solidFill>
                  <a:srgbClr val="FF0000"/>
                </a:solidFill>
              </a:rPr>
            </a:br>
            <a:r>
              <a:rPr lang="en-US" sz="3000" b="1" dirty="0">
                <a:solidFill>
                  <a:srgbClr val="FF0000"/>
                </a:solidFill>
              </a:rPr>
              <a:t/>
            </a:r>
            <a:br>
              <a:rPr lang="en-US" sz="3000" b="1" dirty="0">
                <a:solidFill>
                  <a:srgbClr val="FF0000"/>
                </a:solidFill>
              </a:rPr>
            </a:br>
            <a:r>
              <a:rPr lang="en-US" sz="3000" b="1" dirty="0">
                <a:solidFill>
                  <a:srgbClr val="FF0000"/>
                </a:solidFill>
              </a:rPr>
              <a:t/>
            </a:r>
            <a:br>
              <a:rPr lang="en-US" sz="3000" b="1" dirty="0">
                <a:solidFill>
                  <a:srgbClr val="FF0000"/>
                </a:solidFill>
              </a:rPr>
            </a:br>
            <a:r>
              <a:rPr lang="en-US" sz="3000" b="1" dirty="0">
                <a:solidFill>
                  <a:srgbClr val="FF0000"/>
                </a:solidFill>
              </a:rPr>
              <a:t>Vitamin D</a:t>
            </a:r>
          </a:p>
        </p:txBody>
      </p:sp>
      <p:sp>
        <p:nvSpPr>
          <p:cNvPr id="3" name="Text Placeholder 2">
            <a:extLst>
              <a:ext uri="{FF2B5EF4-FFF2-40B4-BE49-F238E27FC236}">
                <a16:creationId xmlns:a16="http://schemas.microsoft.com/office/drawing/2014/main" xmlns="" id="{54A5E96F-603D-45A7-9FA1-AA861811F589}"/>
              </a:ext>
            </a:extLst>
          </p:cNvPr>
          <p:cNvSpPr>
            <a:spLocks noGrp="1"/>
          </p:cNvSpPr>
          <p:nvPr>
            <p:ph type="body" idx="1"/>
          </p:nvPr>
        </p:nvSpPr>
        <p:spPr>
          <a:xfrm>
            <a:off x="1835129" y="366676"/>
            <a:ext cx="6495600" cy="5791200"/>
          </a:xfrm>
        </p:spPr>
        <p:txBody>
          <a:bodyPr/>
          <a:lstStyle/>
          <a:p>
            <a:endParaRPr lang="en-US" sz="2400" dirty="0"/>
          </a:p>
          <a:p>
            <a:pPr>
              <a:buFont typeface="Wingdings" panose="05000000000000000000" pitchFamily="2" charset="2"/>
              <a:buChar char="p"/>
            </a:pP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Vitamin</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D</a:t>
            </a:r>
            <a:r>
              <a:rPr lang="en-US"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là</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một</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vitamin</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tan trong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chất</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béo</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có</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liên quan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đến</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chức</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năng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khác</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nhau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của</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hệ</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thống</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miễn</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dịch</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tiêu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hóa</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tuần</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hoàn</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và</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latin typeface="Times New Roman" panose="02020603050405020304" pitchFamily="18" charset="0"/>
                <a:ea typeface="ＭＳ 明朝" panose="02020609040205080304" pitchFamily="17" charset="-128"/>
                <a:cs typeface="Times New Roman" panose="02020603050405020304" pitchFamily="18" charset="0"/>
              </a:rPr>
              <a:t>thần</a:t>
            </a:r>
            <a:r>
              <a:rPr lang="vi-VN" altLang="ja-JP" sz="2000" b="1" dirty="0">
                <a:latin typeface="Times New Roman" panose="02020603050405020304" pitchFamily="18" charset="0"/>
                <a:ea typeface="ＭＳ 明朝" panose="02020609040205080304" pitchFamily="17" charset="-128"/>
                <a:cs typeface="Times New Roman" panose="02020603050405020304" pitchFamily="18" charset="0"/>
              </a:rPr>
              <a:t> kinh.</a:t>
            </a:r>
            <a:endParaRPr lang="en-US" altLang="ja-JP" sz="2000" b="1" dirty="0">
              <a:latin typeface="Times New Roman" panose="02020603050405020304" pitchFamily="18" charset="0"/>
              <a:ea typeface="ＭＳ 明朝" panose="02020609040205080304" pitchFamily="17" charset="-128"/>
              <a:cs typeface="Times New Roman" panose="02020603050405020304" pitchFamily="18" charset="0"/>
            </a:endParaRPr>
          </a:p>
          <a:p>
            <a:pPr>
              <a:buFont typeface="Wingdings" panose="05000000000000000000" pitchFamily="2" charset="2"/>
              <a:buChar char="p"/>
            </a:pPr>
            <a:r>
              <a:rPr lang="en-US" altLang="ja-JP" sz="2000" b="1" dirty="0">
                <a:latin typeface="Times New Roman" panose="02020603050405020304" pitchFamily="18" charset="0"/>
                <a:cs typeface="Times New Roman" panose="02020603050405020304" pitchFamily="18" charset="0"/>
              </a:rPr>
              <a:t>Vitamin D đ</a:t>
            </a:r>
            <a:r>
              <a:rPr lang="vi-VN" altLang="ja-JP" sz="2000" b="1" dirty="0" err="1">
                <a:latin typeface="Times New Roman" panose="02020603050405020304" pitchFamily="18" charset="0"/>
                <a:cs typeface="Times New Roman" panose="02020603050405020304" pitchFamily="18" charset="0"/>
              </a:rPr>
              <a:t>óng</a:t>
            </a:r>
            <a:r>
              <a:rPr lang="vi-VN" altLang="ja-JP" sz="2000" b="1" dirty="0">
                <a:latin typeface="Times New Roman" panose="02020603050405020304" pitchFamily="18" charset="0"/>
                <a:cs typeface="Times New Roman" panose="02020603050405020304" pitchFamily="18" charset="0"/>
              </a:rPr>
              <a:t> vai </a:t>
            </a:r>
            <a:r>
              <a:rPr lang="vi-VN" altLang="ja-JP" sz="2000" b="1" dirty="0" err="1">
                <a:latin typeface="Times New Roman" panose="02020603050405020304" pitchFamily="18" charset="0"/>
                <a:cs typeface="Times New Roman" panose="02020603050405020304" pitchFamily="18" charset="0"/>
              </a:rPr>
              <a:t>trò</a:t>
            </a:r>
            <a:r>
              <a:rPr lang="vi-VN" altLang="ja-JP" sz="2000" b="1" dirty="0">
                <a:latin typeface="Times New Roman" panose="02020603050405020304" pitchFamily="18" charset="0"/>
                <a:cs typeface="Times New Roman" panose="02020603050405020304" pitchFamily="18" charset="0"/>
              </a:rPr>
              <a:t> quan </a:t>
            </a:r>
            <a:r>
              <a:rPr lang="vi-VN" altLang="ja-JP" sz="2000" b="1" dirty="0" err="1">
                <a:latin typeface="Times New Roman" panose="02020603050405020304" pitchFamily="18" charset="0"/>
                <a:cs typeface="Times New Roman" panose="02020603050405020304" pitchFamily="18" charset="0"/>
              </a:rPr>
              <a:t>trọng</a:t>
            </a:r>
            <a:r>
              <a:rPr lang="vi-VN" altLang="ja-JP" sz="2000" b="1" dirty="0">
                <a:latin typeface="Times New Roman" panose="02020603050405020304" pitchFamily="18" charset="0"/>
                <a:cs typeface="Times New Roman" panose="02020603050405020304" pitchFamily="18" charset="0"/>
              </a:rPr>
              <a:t> trong </a:t>
            </a:r>
            <a:r>
              <a:rPr lang="vi-VN" altLang="ja-JP" sz="2000" b="1" dirty="0" err="1">
                <a:latin typeface="Times New Roman" panose="02020603050405020304" pitchFamily="18" charset="0"/>
                <a:cs typeface="Times New Roman" panose="02020603050405020304" pitchFamily="18" charset="0"/>
              </a:rPr>
              <a:t>hệ</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miễn</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dịch</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nội</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tại</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của</a:t>
            </a:r>
            <a:r>
              <a:rPr lang="vi-VN" altLang="ja-JP" sz="2000" b="1" dirty="0">
                <a:latin typeface="Times New Roman" panose="02020603050405020304" pitchFamily="18" charset="0"/>
                <a:cs typeface="Times New Roman" panose="02020603050405020304" pitchFamily="18" charset="0"/>
              </a:rPr>
              <a:t> cơ </a:t>
            </a:r>
            <a:r>
              <a:rPr lang="vi-VN" altLang="ja-JP" sz="2000" b="1" dirty="0" err="1">
                <a:latin typeface="Times New Roman" panose="02020603050405020304" pitchFamily="18" charset="0"/>
                <a:cs typeface="Times New Roman" panose="02020603050405020304" pitchFamily="18" charset="0"/>
              </a:rPr>
              <a:t>thể</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trẻ</a:t>
            </a:r>
            <a:r>
              <a:rPr lang="vi-VN" altLang="ja-JP" sz="2000" b="1" dirty="0">
                <a:latin typeface="Times New Roman" panose="02020603050405020304" pitchFamily="18" charset="0"/>
                <a:cs typeface="Times New Roman" panose="02020603050405020304" pitchFamily="18" charset="0"/>
              </a:rPr>
              <a:t> em </a:t>
            </a:r>
            <a:r>
              <a:rPr lang="vi-VN" altLang="ja-JP" sz="2000" b="1" dirty="0" err="1">
                <a:latin typeface="Times New Roman" panose="02020603050405020304" pitchFamily="18" charset="0"/>
                <a:cs typeface="Times New Roman" panose="02020603050405020304" pitchFamily="18" charset="0"/>
              </a:rPr>
              <a:t>còi</a:t>
            </a:r>
            <a:r>
              <a:rPr lang="vi-VN" altLang="ja-JP" sz="2000" b="1" dirty="0">
                <a:latin typeface="Times New Roman" panose="02020603050405020304" pitchFamily="18" charset="0"/>
                <a:cs typeface="Times New Roman" panose="02020603050405020304" pitchFamily="18" charset="0"/>
              </a:rPr>
              <a:t> xương </a:t>
            </a:r>
            <a:r>
              <a:rPr lang="vi-VN" altLang="ja-JP" sz="2000" b="1" dirty="0" err="1">
                <a:latin typeface="Times New Roman" panose="02020603050405020304" pitchFamily="18" charset="0"/>
                <a:cs typeface="Times New Roman" panose="02020603050405020304" pitchFamily="18" charset="0"/>
              </a:rPr>
              <a:t>thường</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thiếu</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peptide</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chống</a:t>
            </a:r>
            <a:r>
              <a:rPr lang="vi-VN" altLang="ja-JP" sz="2000" b="1" dirty="0">
                <a:latin typeface="Times New Roman" panose="02020603050405020304" pitchFamily="18" charset="0"/>
                <a:cs typeface="Times New Roman" panose="02020603050405020304" pitchFamily="18" charset="0"/>
              </a:rPr>
              <a:t> siêu vi </a:t>
            </a:r>
            <a:r>
              <a:rPr lang="vi-VN" altLang="ja-JP" sz="2000" b="1" dirty="0" err="1">
                <a:latin typeface="Times New Roman" panose="02020603050405020304" pitchFamily="18" charset="0"/>
                <a:cs typeface="Times New Roman" panose="02020603050405020304" pitchFamily="18" charset="0"/>
              </a:rPr>
              <a:t>khuẩn</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cathelicidin</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và</a:t>
            </a:r>
            <a:r>
              <a:rPr lang="vi-VN" altLang="ja-JP" sz="2000" b="1" dirty="0">
                <a:latin typeface="Times New Roman" panose="02020603050405020304" pitchFamily="18" charset="0"/>
                <a:cs typeface="Times New Roman" panose="02020603050405020304" pitchFamily="18" charset="0"/>
              </a:rPr>
              <a:t> hay </a:t>
            </a:r>
            <a:r>
              <a:rPr lang="vi-VN" altLang="ja-JP" sz="2000" b="1" dirty="0" err="1">
                <a:latin typeface="Times New Roman" panose="02020603050405020304" pitchFamily="18" charset="0"/>
                <a:cs typeface="Times New Roman" panose="02020603050405020304" pitchFamily="18" charset="0"/>
              </a:rPr>
              <a:t>bị</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cảm</a:t>
            </a:r>
            <a:r>
              <a:rPr lang="vi-VN" altLang="ja-JP" sz="2000" b="1" dirty="0">
                <a:latin typeface="Times New Roman" panose="02020603050405020304" pitchFamily="18" charset="0"/>
                <a:cs typeface="Times New Roman" panose="02020603050405020304" pitchFamily="18" charset="0"/>
              </a:rPr>
              <a:t> </a:t>
            </a:r>
            <a:r>
              <a:rPr lang="vi-VN" altLang="ja-JP" sz="2000" b="1" dirty="0" err="1">
                <a:latin typeface="Times New Roman" panose="02020603050405020304" pitchFamily="18" charset="0"/>
                <a:cs typeface="Times New Roman" panose="02020603050405020304" pitchFamily="18" charset="0"/>
              </a:rPr>
              <a:t>cúm</a:t>
            </a:r>
            <a:r>
              <a:rPr lang="vi-VN" altLang="ja-JP" sz="2000" b="1" dirty="0">
                <a:latin typeface="Times New Roman" panose="02020603050405020304" pitchFamily="18" charset="0"/>
                <a:cs typeface="Times New Roman" panose="02020603050405020304" pitchFamily="18" charset="0"/>
              </a:rPr>
              <a:t>. </a:t>
            </a:r>
            <a:endParaRPr lang="en-US" altLang="ja-JP"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Da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cần</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tiếp</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xúc</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với</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ánh</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nắng</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mặt</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trời</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15-30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phút</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mỗi</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ngày</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tăng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cường</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thực</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phẩm</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giàu</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vitamin</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D như gan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lòng</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đỏ</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trứng</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và</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thực</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phẩm</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được</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bổ</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sung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vitamin</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D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loại</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sữa</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ngũ</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000" b="1" dirty="0" err="1">
                <a:effectLst/>
                <a:latin typeface="Times New Roman" panose="02020603050405020304" pitchFamily="18" charset="0"/>
                <a:ea typeface="ＭＳ 明朝" panose="02020609040205080304" pitchFamily="17" charset="-128"/>
                <a:cs typeface="Times New Roman" panose="02020603050405020304" pitchFamily="18" charset="0"/>
              </a:rPr>
              <a:t>cốc</a:t>
            </a:r>
            <a:r>
              <a:rPr lang="vi-VN" altLang="ja-JP" sz="2000" b="1" dirty="0">
                <a:effectLst/>
                <a:latin typeface="Times New Roman" panose="02020603050405020304" pitchFamily="18" charset="0"/>
                <a:ea typeface="ＭＳ 明朝" panose="02020609040205080304" pitchFamily="17" charset="-128"/>
                <a:cs typeface="Times New Roman" panose="02020603050405020304" pitchFamily="18" charset="0"/>
              </a:rPr>
              <a:t>)...</a:t>
            </a:r>
            <a:endParaRPr lang="ja-JP" altLang="ja-JP" sz="2000" b="1" dirty="0">
              <a:effectLst/>
              <a:latin typeface="Calibri" panose="020F0502020204030204" pitchFamily="34" charset="0"/>
              <a:ea typeface="ＭＳ 明朝" panose="02020609040205080304" pitchFamily="17" charset="-128"/>
              <a:cs typeface="Times New Roman" panose="02020603050405020304" pitchFamily="18" charset="0"/>
            </a:endParaRPr>
          </a:p>
          <a:p>
            <a:pPr>
              <a:lnSpc>
                <a:spcPct val="80000"/>
              </a:lnSpc>
              <a:buFont typeface="Wingdings" panose="05000000000000000000" pitchFamily="2" charset="2"/>
              <a:buChar char="p"/>
            </a:pPr>
            <a:endParaRPr lang="en-US" altLang="ja-JP" sz="20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p"/>
            </a:pPr>
            <a:endParaRPr lang="en-US" altLang="ja-JP" sz="2000" dirty="0">
              <a:latin typeface="Times New Roman" panose="02020603050405020304" pitchFamily="18" charset="0"/>
              <a:cs typeface="Times New Roman" panose="02020603050405020304" pitchFamily="18" charset="0"/>
            </a:endParaRPr>
          </a:p>
          <a:p>
            <a:endParaRPr lang="vi-VN" dirty="0"/>
          </a:p>
        </p:txBody>
      </p:sp>
      <p:sp>
        <p:nvSpPr>
          <p:cNvPr id="4" name="Slide Number Placeholder 3">
            <a:extLst>
              <a:ext uri="{FF2B5EF4-FFF2-40B4-BE49-F238E27FC236}">
                <a16:creationId xmlns:a16="http://schemas.microsoft.com/office/drawing/2014/main" xmlns="" id="{1B892B80-9AE5-492E-BBDC-C902ACBE5466}"/>
              </a:ext>
            </a:extLst>
          </p:cNvPr>
          <p:cNvSpPr>
            <a:spLocks noGrp="1"/>
          </p:cNvSpPr>
          <p:nvPr>
            <p:ph type="sldNum" idx="12"/>
          </p:nvPr>
        </p:nvSpPr>
        <p:spPr/>
        <p:txBody>
          <a:bodyPr/>
          <a:lstStyle/>
          <a:p>
            <a:fld id="{00000000-1234-1234-1234-123412341234}" type="slidenum">
              <a:rPr lang="en" smtClean="0"/>
              <a:pPr/>
              <a:t>18</a:t>
            </a:fld>
            <a:endParaRPr lang="en" dirty="0"/>
          </a:p>
        </p:txBody>
      </p:sp>
      <p:pic>
        <p:nvPicPr>
          <p:cNvPr id="6" name="Picture 2">
            <a:extLst>
              <a:ext uri="{FF2B5EF4-FFF2-40B4-BE49-F238E27FC236}">
                <a16:creationId xmlns:a16="http://schemas.microsoft.com/office/drawing/2014/main" xmlns="" id="{38783035-86C3-4C55-955D-A0E517EFEE2A}"/>
              </a:ext>
            </a:extLst>
          </p:cNvPr>
          <p:cNvPicPr>
            <a:picLocks noChangeAspect="1" noChangeArrowheads="1"/>
          </p:cNvPicPr>
          <p:nvPr/>
        </p:nvPicPr>
        <p:blipFill>
          <a:blip r:embed="rId2" cstate="print"/>
          <a:srcRect b="29630"/>
          <a:stretch>
            <a:fillRect/>
          </a:stretch>
        </p:blipFill>
        <p:spPr bwMode="auto">
          <a:xfrm>
            <a:off x="17412" y="5245971"/>
            <a:ext cx="4243665" cy="150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4" descr="Káº¿t quáº£ hÃ¬nh áº£nh cho Náº¤M">
            <a:extLst>
              <a:ext uri="{FF2B5EF4-FFF2-40B4-BE49-F238E27FC236}">
                <a16:creationId xmlns:a16="http://schemas.microsoft.com/office/drawing/2014/main" xmlns="" id="{9928104B-EE56-45F1-8730-0D50C13DA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167" y="5263124"/>
            <a:ext cx="2142563" cy="1491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áº¿t quáº£ hÃ¬nh áº£nh cho Äáº M Äá»NG Váº¬T">
            <a:extLst>
              <a:ext uri="{FF2B5EF4-FFF2-40B4-BE49-F238E27FC236}">
                <a16:creationId xmlns:a16="http://schemas.microsoft.com/office/drawing/2014/main" xmlns="" id="{F7BCD3C3-11EF-4226-A08A-C732CEAD7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122" y="5201261"/>
            <a:ext cx="2236003" cy="150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8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291300" y="914400"/>
            <a:ext cx="1341900" cy="4575600"/>
          </a:xfrm>
          <a:prstGeom prst="rect">
            <a:avLst/>
          </a:prstGeom>
        </p:spPr>
        <p:txBody>
          <a:bodyPr spcFirstLastPara="1" vert="horz" wrap="square" lIns="0" tIns="0" rIns="0" bIns="0" numCol="1" rtlCol="0" anchor="t" anchorCtr="0" compatLnSpc="1">
            <a:prstTxWarp prst="textNoShape">
              <a:avLst/>
            </a:prstTxWarp>
            <a:noAutofit/>
          </a:bodyPr>
          <a:lstStyle/>
          <a:p>
            <a:r>
              <a:rPr lang="en-US" sz="3200" b="1" dirty="0">
                <a:solidFill>
                  <a:srgbClr val="FF0000"/>
                </a:solidFill>
              </a:rPr>
              <a:t/>
            </a:r>
            <a:br>
              <a:rPr lang="en-US" sz="3200" b="1" dirty="0">
                <a:solidFill>
                  <a:srgbClr val="FF0000"/>
                </a:solidFill>
              </a:rPr>
            </a:br>
            <a:r>
              <a:rPr lang="en-US" sz="3200" b="1" dirty="0">
                <a:solidFill>
                  <a:srgbClr val="FF0000"/>
                </a:solidFill>
              </a:rPr>
              <a:t/>
            </a:r>
            <a:br>
              <a:rPr lang="en-US" sz="3200" b="1" dirty="0">
                <a:solidFill>
                  <a:srgbClr val="FF0000"/>
                </a:solidFill>
              </a:rPr>
            </a:br>
            <a:r>
              <a:rPr lang="en-US" sz="3200" b="1" dirty="0">
                <a:solidFill>
                  <a:srgbClr val="FF0000"/>
                </a:solidFill>
              </a:rPr>
              <a:t/>
            </a:r>
            <a:br>
              <a:rPr lang="en-US" sz="3200" b="1" dirty="0">
                <a:solidFill>
                  <a:srgbClr val="FF0000"/>
                </a:solidFill>
              </a:rPr>
            </a:br>
            <a:r>
              <a:rPr lang="en-US" sz="3200" b="1" dirty="0" err="1">
                <a:solidFill>
                  <a:srgbClr val="FF0000"/>
                </a:solidFill>
              </a:rPr>
              <a:t>Sắt</a:t>
            </a:r>
            <a:endParaRPr sz="3200" b="1" dirty="0">
              <a:solidFill>
                <a:srgbClr val="FF0000"/>
              </a:solidFill>
            </a:endParaRPr>
          </a:p>
        </p:txBody>
      </p:sp>
      <p:sp>
        <p:nvSpPr>
          <p:cNvPr id="263" name="Google Shape;263;p29"/>
          <p:cNvSpPr txBox="1">
            <a:spLocks noGrp="1"/>
          </p:cNvSpPr>
          <p:nvPr>
            <p:ph type="sldNum" idx="12"/>
          </p:nvPr>
        </p:nvSpPr>
        <p:spPr>
          <a:prstGeom prst="rect">
            <a:avLst/>
          </a:prstGeom>
        </p:spPr>
        <p:txBody>
          <a:bodyPr spcFirstLastPara="1" vert="horz" wrap="square" lIns="0" tIns="0" rIns="0" bIns="0" numCol="1" rtlCol="0" anchor="ctr" anchorCtr="0" compatLnSpc="1">
            <a:prstTxWarp prst="textNoShape">
              <a:avLst/>
            </a:prstTxWarp>
            <a:noAutofit/>
          </a:bodyPr>
          <a:lstStyle/>
          <a:p>
            <a:fld id="{00000000-1234-1234-1234-123412341234}" type="slidenum">
              <a:rPr lang="en"/>
              <a:pPr/>
              <a:t>19</a:t>
            </a:fld>
            <a:endParaRPr/>
          </a:p>
        </p:txBody>
      </p:sp>
      <p:pic>
        <p:nvPicPr>
          <p:cNvPr id="1026" name="Picture 2">
            <a:extLst>
              <a:ext uri="{FF2B5EF4-FFF2-40B4-BE49-F238E27FC236}">
                <a16:creationId xmlns:a16="http://schemas.microsoft.com/office/drawing/2014/main" xmlns="" id="{D6F4BB5F-8559-40BC-9160-B17D5C1270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374" y="3301147"/>
            <a:ext cx="1443608" cy="916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86D283FF-23D9-4EB7-936C-91F0DA21E3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05398" y="3428920"/>
            <a:ext cx="1511622" cy="9447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ổng Hợp Kiến Thức Về Kỹ Thuật Chế Biến Thịt Bò">
            <a:extLst>
              <a:ext uri="{FF2B5EF4-FFF2-40B4-BE49-F238E27FC236}">
                <a16:creationId xmlns:a16="http://schemas.microsoft.com/office/drawing/2014/main" xmlns="" id="{4B64FEE2-5A15-4364-A569-2EAF24D589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3410" y="3454673"/>
            <a:ext cx="1565634" cy="958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ông Dụng Và Giá Trị Dinh Dưỡng Của Các Loại Đậu Đỗ - Hoàng Ngân vina">
            <a:extLst>
              <a:ext uri="{FF2B5EF4-FFF2-40B4-BE49-F238E27FC236}">
                <a16:creationId xmlns:a16="http://schemas.microsoft.com/office/drawing/2014/main" xmlns="" id="{8EB7CEF0-0CA0-434A-8F63-DFF1B5620E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7942" y="4744056"/>
            <a:ext cx="1670936" cy="113623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xmlns="" id="{7E424265-CC8A-47BC-81EC-5740EC5E9948}"/>
              </a:ext>
            </a:extLst>
          </p:cNvPr>
          <p:cNvSpPr>
            <a:spLocks noGrp="1"/>
          </p:cNvSpPr>
          <p:nvPr>
            <p:ph type="body" idx="1"/>
          </p:nvPr>
        </p:nvSpPr>
        <p:spPr>
          <a:xfrm>
            <a:off x="2183374" y="977708"/>
            <a:ext cx="5512826" cy="4512292"/>
          </a:xfrm>
        </p:spPr>
        <p:txBody>
          <a:bodyPr/>
          <a:lstStyle/>
          <a:p>
            <a:pPr lvl="0">
              <a:lnSpc>
                <a:spcPct val="100000"/>
              </a:lnSpc>
            </a:pPr>
            <a:r>
              <a:rPr lang="en-US" altLang="ja-JP" sz="2000" b="1" dirty="0" err="1">
                <a:ea typeface="Cambria" panose="02040503050406030204" pitchFamily="18" charset="0"/>
                <a:cs typeface="Frank Ruhl Libre" panose="020B0604020202020204" charset="-79"/>
              </a:rPr>
              <a:t>Tham</a:t>
            </a:r>
            <a:r>
              <a:rPr lang="en-US" altLang="ja-JP" sz="2000" b="1" dirty="0">
                <a:ea typeface="Cambria" panose="02040503050406030204" pitchFamily="18" charset="0"/>
                <a:cs typeface="Frank Ruhl Libre" panose="020B0604020202020204" charset="-79"/>
              </a:rPr>
              <a:t> </a:t>
            </a:r>
            <a:r>
              <a:rPr lang="en-US" altLang="ja-JP" sz="2000" b="1" dirty="0" err="1">
                <a:ea typeface="Cambria" panose="02040503050406030204" pitchFamily="18" charset="0"/>
                <a:cs typeface="Frank Ruhl Libre" panose="020B0604020202020204" charset="-79"/>
              </a:rPr>
              <a:t>gia</a:t>
            </a:r>
            <a:r>
              <a:rPr lang="en-US" altLang="ja-JP" sz="2000" b="1" dirty="0">
                <a:ea typeface="Cambria" panose="02040503050406030204" pitchFamily="18" charset="0"/>
                <a:cs typeface="Frank Ruhl Libre" panose="020B0604020202020204" charset="-79"/>
              </a:rPr>
              <a:t> </a:t>
            </a:r>
            <a:r>
              <a:rPr lang="en-US" altLang="ja-JP" sz="2000" b="1" dirty="0" err="1">
                <a:ea typeface="Cambria" panose="02040503050406030204" pitchFamily="18" charset="0"/>
                <a:cs typeface="Frank Ruhl Libre" panose="020B0604020202020204" charset="-79"/>
              </a:rPr>
              <a:t>vào</a:t>
            </a:r>
            <a:r>
              <a:rPr lang="en-US" altLang="ja-JP" sz="2000" b="1" dirty="0">
                <a:ea typeface="Cambria" panose="02040503050406030204" pitchFamily="18" charset="0"/>
                <a:cs typeface="Frank Ruhl Libre" panose="020B0604020202020204" charset="-79"/>
              </a:rPr>
              <a:t> </a:t>
            </a:r>
            <a:r>
              <a:rPr lang="en-US" altLang="ja-JP" sz="2000" b="1" dirty="0" err="1">
                <a:ea typeface="Cambria" panose="02040503050406030204" pitchFamily="18" charset="0"/>
                <a:cs typeface="Frank Ruhl Libre" panose="020B0604020202020204" charset="-79"/>
              </a:rPr>
              <a:t>cấu</a:t>
            </a:r>
            <a:r>
              <a:rPr lang="en-US" altLang="ja-JP" sz="2000" b="1" dirty="0">
                <a:ea typeface="Cambria" panose="02040503050406030204" pitchFamily="18" charset="0"/>
                <a:cs typeface="Frank Ruhl Libre" panose="020B0604020202020204" charset="-79"/>
              </a:rPr>
              <a:t> </a:t>
            </a:r>
            <a:r>
              <a:rPr lang="en-US" altLang="ja-JP" sz="2000" b="1" dirty="0" err="1">
                <a:ea typeface="Cambria" panose="02040503050406030204" pitchFamily="18" charset="0"/>
                <a:cs typeface="Frank Ruhl Libre" panose="020B0604020202020204" charset="-79"/>
              </a:rPr>
              <a:t>tạo</a:t>
            </a:r>
            <a:r>
              <a:rPr lang="en-US" altLang="ja-JP" sz="2000" b="1" dirty="0">
                <a:ea typeface="Cambria" panose="02040503050406030204" pitchFamily="18" charset="0"/>
                <a:cs typeface="Frank Ruhl Libre" panose="020B0604020202020204" charset="-79"/>
              </a:rPr>
              <a:t> </a:t>
            </a:r>
            <a:r>
              <a:rPr lang="en-US" altLang="ja-JP" sz="2000" b="1" dirty="0" err="1">
                <a:ea typeface="Cambria" panose="02040503050406030204" pitchFamily="18" charset="0"/>
                <a:cs typeface="Frank Ruhl Libre" panose="020B0604020202020204" charset="-79"/>
              </a:rPr>
              <a:t>tế</a:t>
            </a:r>
            <a:r>
              <a:rPr lang="en-US" altLang="ja-JP" sz="2000" b="1" dirty="0">
                <a:ea typeface="Cambria" panose="02040503050406030204" pitchFamily="18" charset="0"/>
                <a:cs typeface="Frank Ruhl Libre" panose="020B0604020202020204" charset="-79"/>
              </a:rPr>
              <a:t> </a:t>
            </a:r>
            <a:r>
              <a:rPr lang="en-US" altLang="ja-JP" sz="2000" b="1" dirty="0" err="1">
                <a:ea typeface="Cambria" panose="02040503050406030204" pitchFamily="18" charset="0"/>
                <a:cs typeface="Frank Ruhl Libre" panose="020B0604020202020204" charset="-79"/>
              </a:rPr>
              <a:t>bào</a:t>
            </a:r>
            <a:r>
              <a:rPr lang="en-US" altLang="ja-JP" sz="2000" b="1" dirty="0">
                <a:ea typeface="Cambria" panose="02040503050406030204" pitchFamily="18" charset="0"/>
                <a:cs typeface="Frank Ruhl Libre" panose="020B0604020202020204" charset="-79"/>
              </a:rPr>
              <a:t> </a:t>
            </a:r>
            <a:r>
              <a:rPr lang="en-US" altLang="ja-JP" sz="2000" b="1" dirty="0" err="1">
                <a:ea typeface="Cambria" panose="02040503050406030204" pitchFamily="18" charset="0"/>
                <a:cs typeface="Frank Ruhl Libre" panose="020B0604020202020204" charset="-79"/>
              </a:rPr>
              <a:t>hồng</a:t>
            </a:r>
            <a:r>
              <a:rPr lang="en-US" altLang="ja-JP" sz="2000" b="1" dirty="0">
                <a:ea typeface="Cambria" panose="02040503050406030204" pitchFamily="18" charset="0"/>
                <a:cs typeface="Frank Ruhl Libre" panose="020B0604020202020204" charset="-79"/>
              </a:rPr>
              <a:t> </a:t>
            </a:r>
            <a:r>
              <a:rPr lang="en-US" altLang="ja-JP" sz="2000" b="1" dirty="0" err="1">
                <a:ea typeface="Cambria" panose="02040503050406030204" pitchFamily="18" charset="0"/>
                <a:cs typeface="Frank Ruhl Libre" panose="020B0604020202020204" charset="-79"/>
              </a:rPr>
              <a:t>cầu</a:t>
            </a:r>
            <a:endParaRPr lang="en-US" altLang="ja-JP" sz="2000" b="1" dirty="0">
              <a:ea typeface="Cambria" panose="02040503050406030204" pitchFamily="18" charset="0"/>
              <a:cs typeface="Frank Ruhl Libre" panose="020B0604020202020204" charset="-79"/>
            </a:endParaRPr>
          </a:p>
          <a:p>
            <a:r>
              <a:rPr lang="en-US" altLang="ja-JP" sz="2000" b="1" dirty="0"/>
              <a:t>S</a:t>
            </a:r>
            <a:r>
              <a:rPr lang="vi-VN" altLang="ja-JP" sz="2000" b="1" dirty="0" err="1"/>
              <a:t>ắt</a:t>
            </a:r>
            <a:r>
              <a:rPr lang="vi-VN" altLang="ja-JP" sz="2000" b="1" dirty="0"/>
              <a:t> </a:t>
            </a:r>
            <a:r>
              <a:rPr lang="vi-VN" altLang="ja-JP" sz="2000" b="1" dirty="0" err="1"/>
              <a:t>giúp</a:t>
            </a:r>
            <a:r>
              <a:rPr lang="vi-VN" altLang="ja-JP" sz="2000" b="1" dirty="0"/>
              <a:t> duy </a:t>
            </a:r>
            <a:r>
              <a:rPr lang="vi-VN" altLang="ja-JP" sz="2000" b="1" dirty="0" err="1"/>
              <a:t>trì</a:t>
            </a:r>
            <a:r>
              <a:rPr lang="vi-VN" altLang="ja-JP" sz="2000" b="1" dirty="0"/>
              <a:t> </a:t>
            </a:r>
            <a:r>
              <a:rPr lang="vi-VN" altLang="ja-JP" sz="2000" b="1" dirty="0" err="1"/>
              <a:t>hoạt</a:t>
            </a:r>
            <a:r>
              <a:rPr lang="vi-VN" altLang="ja-JP" sz="2000" b="1" dirty="0"/>
              <a:t> </a:t>
            </a:r>
            <a:r>
              <a:rPr lang="vi-VN" altLang="ja-JP" sz="2000" b="1" dirty="0" err="1"/>
              <a:t>động</a:t>
            </a:r>
            <a:r>
              <a:rPr lang="vi-VN" altLang="ja-JP" sz="2000" b="1" dirty="0"/>
              <a:t> </a:t>
            </a:r>
            <a:r>
              <a:rPr lang="vi-VN" altLang="ja-JP" sz="2000" b="1" dirty="0" err="1"/>
              <a:t>bình</a:t>
            </a:r>
            <a:r>
              <a:rPr lang="vi-VN" altLang="ja-JP" sz="2000" b="1" dirty="0"/>
              <a:t> </a:t>
            </a:r>
            <a:r>
              <a:rPr lang="vi-VN" altLang="ja-JP" sz="2000" b="1" dirty="0" err="1"/>
              <a:t>thường</a:t>
            </a:r>
            <a:r>
              <a:rPr lang="vi-VN" altLang="ja-JP" sz="2000" b="1" dirty="0"/>
              <a:t> </a:t>
            </a:r>
            <a:r>
              <a:rPr lang="vi-VN" altLang="ja-JP" sz="2000" b="1" dirty="0" err="1"/>
              <a:t>của</a:t>
            </a:r>
            <a:r>
              <a:rPr lang="vi-VN" altLang="ja-JP" sz="2000" b="1" dirty="0"/>
              <a:t> </a:t>
            </a:r>
            <a:r>
              <a:rPr lang="vi-VN" altLang="ja-JP" sz="2000" b="1" dirty="0" err="1"/>
              <a:t>hệ</a:t>
            </a:r>
            <a:r>
              <a:rPr lang="vi-VN" altLang="ja-JP" sz="2000" b="1" dirty="0"/>
              <a:t> </a:t>
            </a:r>
            <a:r>
              <a:rPr lang="vi-VN" altLang="ja-JP" sz="2000" b="1" dirty="0" err="1"/>
              <a:t>thống</a:t>
            </a:r>
            <a:r>
              <a:rPr lang="vi-VN" altLang="ja-JP" sz="2000" b="1" dirty="0"/>
              <a:t> </a:t>
            </a:r>
            <a:r>
              <a:rPr lang="vi-VN" altLang="ja-JP" sz="2000" b="1" dirty="0" err="1"/>
              <a:t>miễn</a:t>
            </a:r>
            <a:r>
              <a:rPr lang="vi-VN" altLang="ja-JP" sz="2000" b="1" dirty="0"/>
              <a:t> </a:t>
            </a:r>
            <a:r>
              <a:rPr lang="vi-VN" altLang="ja-JP" sz="2000" b="1" dirty="0" err="1"/>
              <a:t>dịch</a:t>
            </a:r>
            <a:r>
              <a:rPr lang="vi-VN" altLang="ja-JP" sz="2000" b="1" dirty="0"/>
              <a:t>. </a:t>
            </a:r>
            <a:endParaRPr lang="en-US" altLang="ja-JP" sz="2000" b="1" dirty="0"/>
          </a:p>
          <a:p>
            <a:r>
              <a:rPr lang="vi-VN"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Sắt</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có</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nhiều</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trong</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thực</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phẩm</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động</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vật</a:t>
            </a:r>
            <a:r>
              <a:rPr lang="vi-VN"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rau</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có</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màu</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xanh</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đậm</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các</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loại</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đậu</a:t>
            </a:r>
            <a:r>
              <a:rPr lang="en-US" altLang="ja-JP" sz="2000" b="1" dirty="0">
                <a:effectLst/>
                <a:latin typeface="Times New Roman" panose="02020603050405020304" pitchFamily="18" charset="0"/>
                <a:ea typeface="ＭＳ 明朝" panose="02020609040205080304" pitchFamily="17" charset="-128"/>
              </a:rPr>
              <a:t> </a:t>
            </a:r>
            <a:r>
              <a:rPr lang="en-US" altLang="ja-JP" sz="2000" b="1" dirty="0" err="1">
                <a:effectLst/>
                <a:latin typeface="Times New Roman" panose="02020603050405020304" pitchFamily="18" charset="0"/>
                <a:ea typeface="ＭＳ 明朝" panose="02020609040205080304" pitchFamily="17" charset="-128"/>
              </a:rPr>
              <a:t>đỗ</a:t>
            </a:r>
            <a:r>
              <a:rPr lang="en-US" altLang="ja-JP" sz="2000" b="1" dirty="0">
                <a:effectLst/>
                <a:latin typeface="Times New Roman" panose="02020603050405020304" pitchFamily="18" charset="0"/>
                <a:ea typeface="ＭＳ 明朝" panose="02020609040205080304" pitchFamily="17" charset="-128"/>
              </a:rPr>
              <a:t>…</a:t>
            </a:r>
          </a:p>
          <a:p>
            <a:r>
              <a:rPr lang="en-US" altLang="ja-JP" sz="2000" b="1" dirty="0">
                <a:latin typeface="Times New Roman" panose="02020603050405020304" pitchFamily="18" charset="0"/>
                <a:ea typeface="ＭＳ 明朝" panose="02020609040205080304" pitchFamily="17" charset="-128"/>
              </a:rPr>
              <a:t>Vitamin C </a:t>
            </a:r>
            <a:r>
              <a:rPr lang="en-US" altLang="ja-JP" sz="2000" b="1" dirty="0" err="1">
                <a:latin typeface="Times New Roman" panose="02020603050405020304" pitchFamily="18" charset="0"/>
                <a:ea typeface="ＭＳ 明朝" panose="02020609040205080304" pitchFamily="17" charset="-128"/>
              </a:rPr>
              <a:t>có</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vai</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trò</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quan</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trọng</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trong</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hỗ</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trợ</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hấp</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thu</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và</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chuyển</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hóa</a:t>
            </a:r>
            <a:r>
              <a:rPr lang="en-US" altLang="ja-JP" sz="2000" b="1" dirty="0">
                <a:latin typeface="Times New Roman" panose="02020603050405020304" pitchFamily="18" charset="0"/>
                <a:ea typeface="ＭＳ 明朝" panose="02020609040205080304" pitchFamily="17" charset="-128"/>
              </a:rPr>
              <a:t> </a:t>
            </a:r>
            <a:r>
              <a:rPr lang="en-US" altLang="ja-JP" sz="2000" b="1" dirty="0" err="1">
                <a:latin typeface="Times New Roman" panose="02020603050405020304" pitchFamily="18" charset="0"/>
                <a:ea typeface="ＭＳ 明朝" panose="02020609040205080304" pitchFamily="17" charset="-128"/>
              </a:rPr>
              <a:t>sắt</a:t>
            </a:r>
            <a:endParaRPr lang="en-US" altLang="ja-JP" sz="2000" b="1" dirty="0">
              <a:effectLst/>
              <a:latin typeface="Times New Roman" panose="02020603050405020304" pitchFamily="18" charset="0"/>
              <a:ea typeface="ＭＳ 明朝" panose="02020609040205080304" pitchFamily="17" charset="-128"/>
            </a:endParaRPr>
          </a:p>
          <a:p>
            <a:endParaRPr lang="en-US" altLang="ja-JP" sz="2400" b="1" dirty="0"/>
          </a:p>
          <a:p>
            <a:endParaRPr lang="ja-JP" altLang="en-US" dirty="0"/>
          </a:p>
        </p:txBody>
      </p:sp>
      <p:pic>
        <p:nvPicPr>
          <p:cNvPr id="18" name="Picture 2" descr="Káº¿t quáº£ hÃ¬nh áº£nh cho Äáº M Äá»NG Váº¬T">
            <a:extLst>
              <a:ext uri="{FF2B5EF4-FFF2-40B4-BE49-F238E27FC236}">
                <a16:creationId xmlns:a16="http://schemas.microsoft.com/office/drawing/2014/main" xmlns="" id="{2A0349C7-9347-4195-9FDF-CA694B1E6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5267" y="4413496"/>
            <a:ext cx="2236003" cy="150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53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A1CB55C-9C37-4F96-A64C-1E39450163F8}"/>
              </a:ext>
            </a:extLst>
          </p:cNvPr>
          <p:cNvSpPr>
            <a:spLocks noGrp="1"/>
          </p:cNvSpPr>
          <p:nvPr>
            <p:ph type="title"/>
          </p:nvPr>
        </p:nvSpPr>
        <p:spPr>
          <a:xfrm>
            <a:off x="685800" y="457200"/>
            <a:ext cx="8077200" cy="4285355"/>
          </a:xfrm>
        </p:spPr>
        <p:txBody>
          <a:bodyPr>
            <a:normAutofit/>
          </a:bodyPr>
          <a:lstStyle/>
          <a:p>
            <a:r>
              <a:rPr lang="pt-BR" sz="36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Nội dung 1: Tổ</a:t>
            </a:r>
            <a:r>
              <a:rPr lang="vi-VN" sz="36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chức </a:t>
            </a:r>
            <a:r>
              <a:rPr lang="pt-BR" sz="36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chế độ dinh dưỡng hợp lí cho trẻ em mầm non để phòng, chống dịch COVID-19 </a:t>
            </a:r>
            <a:r>
              <a:rPr lang="en-US" sz="3000" dirty="0">
                <a:latin typeface="Times New Roman" panose="02020603050405020304" pitchFamily="18" charset="0"/>
                <a:ea typeface="Yu Mincho" panose="02020400000000000000" pitchFamily="18" charset="-128"/>
                <a:cs typeface="Times New Roman" panose="02020603050405020304" pitchFamily="18" charset="0"/>
              </a:rPr>
              <a:t/>
            </a:r>
            <a:br>
              <a:rPr lang="en-US" sz="3000" dirty="0">
                <a:latin typeface="Times New Roman" panose="02020603050405020304" pitchFamily="18" charset="0"/>
                <a:ea typeface="Yu Mincho" panose="02020400000000000000" pitchFamily="18" charset="-128"/>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
        <p:nvSpPr>
          <p:cNvPr id="3" name="object 7">
            <a:extLst>
              <a:ext uri="{FF2B5EF4-FFF2-40B4-BE49-F238E27FC236}">
                <a16:creationId xmlns:a16="http://schemas.microsoft.com/office/drawing/2014/main" xmlns="" id="{99194F3A-F748-401E-8C0B-4B30265FCEF0}"/>
              </a:ext>
            </a:extLst>
          </p:cNvPr>
          <p:cNvSpPr/>
          <p:nvPr/>
        </p:nvSpPr>
        <p:spPr>
          <a:xfrm>
            <a:off x="3124200" y="3612528"/>
            <a:ext cx="2667000" cy="2635872"/>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0027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2"/>
            <a:ext cx="8229600" cy="5105399"/>
          </a:xfrm>
        </p:spPr>
        <p:txBody>
          <a:bodyPr/>
          <a:lstStyle/>
          <a:p>
            <a:r>
              <a:rPr lang="en-US" altLang="vi-VN" sz="2400" b="1" i="1" dirty="0" err="1">
                <a:solidFill>
                  <a:srgbClr val="FF0000"/>
                </a:solidFill>
              </a:rPr>
              <a:t>Ảnh</a:t>
            </a:r>
            <a:r>
              <a:rPr lang="en-US" altLang="vi-VN" sz="2400" b="1" i="1" dirty="0">
                <a:solidFill>
                  <a:srgbClr val="FF0000"/>
                </a:solidFill>
              </a:rPr>
              <a:t> </a:t>
            </a:r>
            <a:r>
              <a:rPr lang="en-US" altLang="vi-VN" sz="2400" b="1" i="1" dirty="0" err="1">
                <a:solidFill>
                  <a:srgbClr val="FF0000"/>
                </a:solidFill>
              </a:rPr>
              <a:t>hưởng</a:t>
            </a:r>
            <a:r>
              <a:rPr lang="en-US" altLang="vi-VN" sz="2400" b="1" i="1" dirty="0">
                <a:solidFill>
                  <a:srgbClr val="FF0000"/>
                </a:solidFill>
              </a:rPr>
              <a:t> </a:t>
            </a:r>
            <a:r>
              <a:rPr lang="en-US" altLang="vi-VN" sz="2400" b="1" i="1" dirty="0" err="1">
                <a:solidFill>
                  <a:srgbClr val="FF0000"/>
                </a:solidFill>
              </a:rPr>
              <a:t>tới</a:t>
            </a:r>
            <a:r>
              <a:rPr lang="en-US" altLang="vi-VN" sz="2400" b="1" i="1" dirty="0">
                <a:solidFill>
                  <a:srgbClr val="FF0000"/>
                </a:solidFill>
              </a:rPr>
              <a:t> </a:t>
            </a:r>
            <a:r>
              <a:rPr lang="en-US" altLang="vi-VN" sz="2400" b="1" i="1" dirty="0" err="1">
                <a:solidFill>
                  <a:srgbClr val="FF0000"/>
                </a:solidFill>
              </a:rPr>
              <a:t>phát</a:t>
            </a:r>
            <a:r>
              <a:rPr lang="en-US" altLang="vi-VN" sz="2400" b="1" i="1" dirty="0">
                <a:solidFill>
                  <a:srgbClr val="FF0000"/>
                </a:solidFill>
              </a:rPr>
              <a:t> </a:t>
            </a:r>
            <a:r>
              <a:rPr lang="en-US" altLang="vi-VN" sz="2400" b="1" i="1" dirty="0" err="1">
                <a:solidFill>
                  <a:srgbClr val="FF0000"/>
                </a:solidFill>
              </a:rPr>
              <a:t>triển</a:t>
            </a:r>
            <a:r>
              <a:rPr lang="en-US" altLang="vi-VN" sz="2400" b="1" i="1" dirty="0">
                <a:solidFill>
                  <a:srgbClr val="FF0000"/>
                </a:solidFill>
              </a:rPr>
              <a:t> </a:t>
            </a:r>
            <a:r>
              <a:rPr lang="en-US" altLang="vi-VN" sz="2400" b="1" i="1" dirty="0" err="1">
                <a:solidFill>
                  <a:srgbClr val="FF0000"/>
                </a:solidFill>
              </a:rPr>
              <a:t>thể</a:t>
            </a:r>
            <a:r>
              <a:rPr lang="en-US" altLang="vi-VN" sz="2400" b="1" i="1" dirty="0">
                <a:solidFill>
                  <a:srgbClr val="FF0000"/>
                </a:solidFill>
              </a:rPr>
              <a:t> </a:t>
            </a:r>
            <a:r>
              <a:rPr lang="en-US" altLang="vi-VN" sz="2400" b="1" i="1" dirty="0" err="1">
                <a:solidFill>
                  <a:srgbClr val="FF0000"/>
                </a:solidFill>
              </a:rPr>
              <a:t>chất</a:t>
            </a:r>
            <a:r>
              <a:rPr lang="en-US" altLang="vi-VN" sz="2400" dirty="0">
                <a:solidFill>
                  <a:srgbClr val="FF0000"/>
                </a:solidFill>
              </a:rPr>
              <a:t>:  </a:t>
            </a:r>
            <a:r>
              <a:rPr lang="en-US" altLang="vi-VN" sz="2400" dirty="0" err="1"/>
              <a:t>tăng</a:t>
            </a:r>
            <a:r>
              <a:rPr lang="en-US" altLang="vi-VN" sz="2400" dirty="0"/>
              <a:t> </a:t>
            </a:r>
            <a:r>
              <a:rPr lang="en-US" altLang="vi-VN" sz="2400" dirty="0" err="1"/>
              <a:t>nguy</a:t>
            </a:r>
            <a:r>
              <a:rPr lang="en-US" altLang="vi-VN" sz="2400" dirty="0"/>
              <a:t> </a:t>
            </a:r>
            <a:r>
              <a:rPr lang="en-US" altLang="vi-VN" sz="2400" dirty="0" err="1"/>
              <a:t>cơ</a:t>
            </a:r>
            <a:r>
              <a:rPr lang="en-US" altLang="vi-VN" sz="2400" dirty="0"/>
              <a:t> </a:t>
            </a:r>
            <a:r>
              <a:rPr lang="en-US" altLang="vi-VN" sz="2400" dirty="0" err="1"/>
              <a:t>suy</a:t>
            </a:r>
            <a:r>
              <a:rPr lang="en-US" altLang="vi-VN" sz="2400" dirty="0"/>
              <a:t> </a:t>
            </a:r>
            <a:r>
              <a:rPr lang="en-US" altLang="vi-VN" sz="2400" dirty="0" err="1"/>
              <a:t>dinh</a:t>
            </a:r>
            <a:r>
              <a:rPr lang="en-US" altLang="vi-VN" sz="2400" dirty="0"/>
              <a:t> </a:t>
            </a:r>
            <a:r>
              <a:rPr lang="en-US" altLang="vi-VN" sz="2400" dirty="0" err="1"/>
              <a:t>dưỡng</a:t>
            </a:r>
            <a:r>
              <a:rPr lang="en-US" altLang="vi-VN" sz="2400" dirty="0"/>
              <a:t>, </a:t>
            </a:r>
            <a:r>
              <a:rPr lang="en-US" altLang="vi-VN" sz="2400" dirty="0" err="1"/>
              <a:t>trẻ</a:t>
            </a:r>
            <a:r>
              <a:rPr lang="en-US" altLang="vi-VN" sz="2400" dirty="0"/>
              <a:t> </a:t>
            </a:r>
            <a:r>
              <a:rPr lang="en-US" altLang="vi-VN" sz="2400" dirty="0" err="1"/>
              <a:t>còi</a:t>
            </a:r>
            <a:r>
              <a:rPr lang="en-US" altLang="vi-VN" sz="2400" dirty="0"/>
              <a:t> </a:t>
            </a:r>
            <a:r>
              <a:rPr lang="en-US" altLang="vi-VN" sz="2400" dirty="0" err="1"/>
              <a:t>cọc</a:t>
            </a:r>
            <a:r>
              <a:rPr lang="en-US" altLang="vi-VN" sz="2400" dirty="0"/>
              <a:t>, </a:t>
            </a:r>
            <a:r>
              <a:rPr lang="en-US" altLang="vi-VN" sz="2400" dirty="0" err="1"/>
              <a:t>biếng</a:t>
            </a:r>
            <a:r>
              <a:rPr lang="en-US" altLang="vi-VN" sz="2400" dirty="0"/>
              <a:t> </a:t>
            </a:r>
            <a:r>
              <a:rPr lang="en-US" altLang="vi-VN" sz="2400" dirty="0" err="1"/>
              <a:t>ăn</a:t>
            </a:r>
            <a:r>
              <a:rPr lang="en-US" altLang="vi-VN" sz="2400" dirty="0"/>
              <a:t>, </a:t>
            </a:r>
            <a:r>
              <a:rPr lang="en-US" altLang="vi-VN" sz="2400" dirty="0" err="1"/>
              <a:t>chậm</a:t>
            </a:r>
            <a:r>
              <a:rPr lang="en-US" altLang="vi-VN" sz="2400" dirty="0"/>
              <a:t> </a:t>
            </a:r>
            <a:r>
              <a:rPr lang="en-US" altLang="vi-VN" sz="2400" dirty="0" err="1"/>
              <a:t>lớn</a:t>
            </a:r>
            <a:r>
              <a:rPr lang="en-US" altLang="vi-VN" sz="2400" dirty="0"/>
              <a:t>, </a:t>
            </a:r>
            <a:r>
              <a:rPr lang="en-US" altLang="vi-VN" sz="2400" dirty="0" err="1"/>
              <a:t>giảm</a:t>
            </a:r>
            <a:r>
              <a:rPr lang="en-US" altLang="vi-VN" sz="2400" dirty="0"/>
              <a:t> </a:t>
            </a:r>
            <a:r>
              <a:rPr lang="en-US" altLang="vi-VN" sz="2400" dirty="0" err="1"/>
              <a:t>sức</a:t>
            </a:r>
            <a:r>
              <a:rPr lang="en-US" altLang="vi-VN" sz="2400" dirty="0"/>
              <a:t> </a:t>
            </a:r>
            <a:r>
              <a:rPr lang="en-US" altLang="vi-VN" sz="2400" dirty="0" err="1"/>
              <a:t>đề</a:t>
            </a:r>
            <a:r>
              <a:rPr lang="en-US" altLang="vi-VN" sz="2400" dirty="0"/>
              <a:t> </a:t>
            </a:r>
            <a:r>
              <a:rPr lang="en-US" altLang="vi-VN" sz="2400" dirty="0" err="1"/>
              <a:t>kháng</a:t>
            </a:r>
            <a:endParaRPr lang="en-US" altLang="vi-VN" sz="2400" dirty="0"/>
          </a:p>
          <a:p>
            <a:endParaRPr lang="en-US" dirty="0">
              <a:latin typeface="Times New Roman" pitchFamily="18" charset="0"/>
              <a:cs typeface="Times New Roman" pitchFamily="18" charset="0"/>
            </a:endParaRPr>
          </a:p>
          <a:p>
            <a:endParaRPr lang="vi-V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66" y="2667000"/>
            <a:ext cx="4028574" cy="312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3551" y="2667000"/>
            <a:ext cx="4038601" cy="3131466"/>
          </a:xfrm>
          <a:prstGeom prst="rect">
            <a:avLst/>
          </a:prstGeom>
        </p:spPr>
      </p:pic>
      <p:sp>
        <p:nvSpPr>
          <p:cNvPr id="6" name="Rectangle 5"/>
          <p:cNvSpPr/>
          <p:nvPr/>
        </p:nvSpPr>
        <p:spPr>
          <a:xfrm>
            <a:off x="0" y="266701"/>
            <a:ext cx="9144000" cy="685800"/>
          </a:xfrm>
          <a:prstGeom prst="rect">
            <a:avLst/>
          </a:prstGeom>
          <a:solidFill>
            <a:srgbClr val="13A53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vi-VN" sz="2800" b="1" dirty="0">
                <a:latin typeface="Arial" panose="020B0604020202020204" pitchFamily="34" charset="0"/>
              </a:rPr>
              <a:t>     KHI TRẺ BỊ THIẾU MÁU THIẾU SẮT…</a:t>
            </a:r>
            <a:endParaRPr lang="vi-VN" sz="2800" dirty="0"/>
          </a:p>
        </p:txBody>
      </p:sp>
    </p:spTree>
    <p:extLst>
      <p:ext uri="{BB962C8B-B14F-4D97-AF65-F5344CB8AC3E}">
        <p14:creationId xmlns:p14="http://schemas.microsoft.com/office/powerpoint/2010/main" val="16006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477302"/>
            <a:ext cx="9144000" cy="715962"/>
          </a:xfrm>
          <a:prstGeom prst="rect">
            <a:avLst/>
          </a:prstGeom>
          <a:solidFill>
            <a:srgbClr val="13A53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vi-VN" sz="2800" b="1" dirty="0">
                <a:latin typeface="Arial" panose="020B0604020202020204" pitchFamily="34" charset="0"/>
              </a:rPr>
              <a:t>     KHI TRẺ BỊ THIẾU MÁU THIẾU SẮT…</a:t>
            </a:r>
            <a:endParaRPr lang="vi-VN" sz="2800" dirty="0"/>
          </a:p>
        </p:txBody>
      </p:sp>
      <p:sp>
        <p:nvSpPr>
          <p:cNvPr id="3" name="Content Placeholder 2"/>
          <p:cNvSpPr>
            <a:spLocks noGrp="1"/>
          </p:cNvSpPr>
          <p:nvPr>
            <p:ph idx="1"/>
          </p:nvPr>
        </p:nvSpPr>
        <p:spPr>
          <a:xfrm>
            <a:off x="726018" y="1447800"/>
            <a:ext cx="7886700" cy="4351338"/>
          </a:xfrm>
        </p:spPr>
        <p:txBody>
          <a:bodyPr>
            <a:normAutofit/>
          </a:bodyPr>
          <a:lstStyle/>
          <a:p>
            <a:pPr algn="just"/>
            <a:r>
              <a:rPr lang="en-US" altLang="vi-VN" sz="2400" b="1" i="1" dirty="0" err="1">
                <a:solidFill>
                  <a:srgbClr val="FF0000"/>
                </a:solidFill>
              </a:rPr>
              <a:t>Ảnh</a:t>
            </a:r>
            <a:r>
              <a:rPr lang="en-US" altLang="vi-VN" sz="2400" b="1" i="1" dirty="0">
                <a:solidFill>
                  <a:srgbClr val="FF0000"/>
                </a:solidFill>
              </a:rPr>
              <a:t> </a:t>
            </a:r>
            <a:r>
              <a:rPr lang="en-US" altLang="vi-VN" sz="2400" b="1" i="1" dirty="0" err="1">
                <a:solidFill>
                  <a:srgbClr val="FF0000"/>
                </a:solidFill>
              </a:rPr>
              <a:t>hưởng</a:t>
            </a:r>
            <a:r>
              <a:rPr lang="en-US" altLang="vi-VN" sz="2400" b="1" i="1" dirty="0">
                <a:solidFill>
                  <a:srgbClr val="FF0000"/>
                </a:solidFill>
              </a:rPr>
              <a:t> </a:t>
            </a:r>
            <a:r>
              <a:rPr lang="en-US" altLang="vi-VN" sz="2400" b="1" i="1" dirty="0" err="1">
                <a:solidFill>
                  <a:srgbClr val="FF0000"/>
                </a:solidFill>
              </a:rPr>
              <a:t>tới</a:t>
            </a:r>
            <a:r>
              <a:rPr lang="en-US" altLang="vi-VN" sz="2400" b="1" i="1" dirty="0">
                <a:solidFill>
                  <a:srgbClr val="FF0000"/>
                </a:solidFill>
              </a:rPr>
              <a:t> </a:t>
            </a:r>
            <a:r>
              <a:rPr lang="en-US" altLang="vi-VN" sz="2400" b="1" i="1" dirty="0" err="1">
                <a:solidFill>
                  <a:srgbClr val="FF0000"/>
                </a:solidFill>
              </a:rPr>
              <a:t>năng</a:t>
            </a:r>
            <a:r>
              <a:rPr lang="en-US" altLang="vi-VN" sz="2400" b="1" i="1" dirty="0">
                <a:solidFill>
                  <a:srgbClr val="FF0000"/>
                </a:solidFill>
              </a:rPr>
              <a:t> </a:t>
            </a:r>
            <a:r>
              <a:rPr lang="en-US" altLang="vi-VN" sz="2400" b="1" i="1" dirty="0" err="1">
                <a:solidFill>
                  <a:srgbClr val="FF0000"/>
                </a:solidFill>
              </a:rPr>
              <a:t>lực</a:t>
            </a:r>
            <a:r>
              <a:rPr lang="en-US" altLang="vi-VN" sz="2400" b="1" i="1" dirty="0">
                <a:solidFill>
                  <a:srgbClr val="FF0000"/>
                </a:solidFill>
              </a:rPr>
              <a:t> </a:t>
            </a:r>
            <a:r>
              <a:rPr lang="en-US" altLang="vi-VN" sz="2400" b="1" i="1" dirty="0" err="1">
                <a:solidFill>
                  <a:srgbClr val="FF0000"/>
                </a:solidFill>
              </a:rPr>
              <a:t>trí</a:t>
            </a:r>
            <a:r>
              <a:rPr lang="en-US" altLang="vi-VN" sz="2400" b="1" i="1" dirty="0">
                <a:solidFill>
                  <a:srgbClr val="FF0000"/>
                </a:solidFill>
              </a:rPr>
              <a:t> </a:t>
            </a:r>
            <a:r>
              <a:rPr lang="en-US" altLang="vi-VN" sz="2400" b="1" i="1" dirty="0" err="1">
                <a:solidFill>
                  <a:srgbClr val="FF0000"/>
                </a:solidFill>
              </a:rPr>
              <a:t>tuệ</a:t>
            </a:r>
            <a:r>
              <a:rPr lang="en-US" altLang="vi-VN" sz="2400" b="1" i="1" dirty="0">
                <a:solidFill>
                  <a:srgbClr val="FF0000"/>
                </a:solidFill>
              </a:rPr>
              <a:t>:</a:t>
            </a:r>
            <a:r>
              <a:rPr lang="en-US" altLang="vi-VN" sz="2400" dirty="0">
                <a:solidFill>
                  <a:srgbClr val="FF0000"/>
                </a:solidFill>
              </a:rPr>
              <a:t> </a:t>
            </a:r>
            <a:r>
              <a:rPr lang="en-US" altLang="vi-VN" sz="2400" dirty="0" err="1"/>
              <a:t>Kết</a:t>
            </a:r>
            <a:r>
              <a:rPr lang="en-US" altLang="vi-VN" sz="2400" dirty="0"/>
              <a:t> </a:t>
            </a:r>
            <a:r>
              <a:rPr lang="en-US" altLang="vi-VN" sz="2400" dirty="0" err="1"/>
              <a:t>quả</a:t>
            </a:r>
            <a:r>
              <a:rPr lang="en-US" altLang="vi-VN" sz="2400" dirty="0"/>
              <a:t> </a:t>
            </a:r>
            <a:r>
              <a:rPr lang="en-US" altLang="vi-VN" sz="2400" dirty="0" err="1"/>
              <a:t>học</a:t>
            </a:r>
            <a:r>
              <a:rPr lang="en-US" altLang="vi-VN" sz="2400" dirty="0"/>
              <a:t> </a:t>
            </a:r>
            <a:r>
              <a:rPr lang="en-US" altLang="vi-VN" sz="2400" dirty="0" err="1"/>
              <a:t>tập</a:t>
            </a:r>
            <a:r>
              <a:rPr lang="en-US" altLang="vi-VN" sz="2400" dirty="0"/>
              <a:t> </a:t>
            </a:r>
            <a:r>
              <a:rPr lang="en-US" altLang="vi-VN" sz="2400" dirty="0" err="1"/>
              <a:t>kém</a:t>
            </a:r>
            <a:r>
              <a:rPr lang="en-US" altLang="vi-VN" sz="2400" dirty="0"/>
              <a:t> do </a:t>
            </a:r>
            <a:r>
              <a:rPr lang="en-US" altLang="vi-VN" sz="2400" dirty="0" err="1"/>
              <a:t>không</a:t>
            </a:r>
            <a:r>
              <a:rPr lang="en-US" altLang="vi-VN" sz="2400" dirty="0"/>
              <a:t> </a:t>
            </a:r>
            <a:r>
              <a:rPr lang="en-US" altLang="vi-VN" sz="2400" dirty="0" err="1"/>
              <a:t>tập</a:t>
            </a:r>
            <a:r>
              <a:rPr lang="en-US" altLang="vi-VN" sz="2400" dirty="0"/>
              <a:t> </a:t>
            </a:r>
            <a:r>
              <a:rPr lang="en-US" altLang="vi-VN" sz="2400" dirty="0" err="1"/>
              <a:t>trung</a:t>
            </a:r>
            <a:endParaRPr lang="en-US" altLang="vi-VN"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414073"/>
            <a:ext cx="4191000" cy="318990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2" y="2414074"/>
            <a:ext cx="3838575" cy="3189905"/>
          </a:xfrm>
          <a:prstGeom prst="rect">
            <a:avLst/>
          </a:prstGeom>
        </p:spPr>
      </p:pic>
    </p:spTree>
    <p:extLst>
      <p:ext uri="{BB962C8B-B14F-4D97-AF65-F5344CB8AC3E}">
        <p14:creationId xmlns:p14="http://schemas.microsoft.com/office/powerpoint/2010/main" val="28051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Google Shape;111;p17">
            <a:extLst>
              <a:ext uri="{FF2B5EF4-FFF2-40B4-BE49-F238E27FC236}">
                <a16:creationId xmlns:a16="http://schemas.microsoft.com/office/drawing/2014/main" xmlns="" id="{B5363AB8-014E-41FE-BF69-53A21F79FB5C}"/>
              </a:ext>
            </a:extLst>
          </p:cNvPr>
          <p:cNvSpPr txBox="1">
            <a:spLocks noGrp="1"/>
          </p:cNvSpPr>
          <p:nvPr>
            <p:ph type="title"/>
          </p:nvPr>
        </p:nvSpPr>
        <p:spPr>
          <a:xfrm rot="16200000">
            <a:off x="-564400" y="2803250"/>
            <a:ext cx="3091500" cy="1251500"/>
          </a:xfrm>
          <a:prstGeom prst="rect">
            <a:avLst/>
          </a:prstGeom>
        </p:spPr>
        <p:txBody>
          <a:bodyPr spcFirstLastPara="1" vert="horz" wrap="square" lIns="0" tIns="0" rIns="0" bIns="0" numCol="1" rtlCol="0" anchor="ctr" anchorCtr="0" compatLnSpc="1">
            <a:prstTxWarp prst="textNoShape">
              <a:avLst/>
            </a:prstTxWarp>
            <a:noAutofit/>
          </a:bodyPr>
          <a:lstStyle/>
          <a:p>
            <a:pPr lvl="0" algn="ctr"/>
            <a:r>
              <a:rPr lang="en-US" sz="3600" b="1" dirty="0" err="1">
                <a:solidFill>
                  <a:srgbClr val="FF0000"/>
                </a:solidFill>
              </a:rPr>
              <a:t>Kẽm</a:t>
            </a:r>
            <a:endParaRPr sz="3600" b="1" dirty="0">
              <a:solidFill>
                <a:srgbClr val="FF0000"/>
              </a:solidFill>
            </a:endParaRPr>
          </a:p>
        </p:txBody>
      </p:sp>
      <p:sp>
        <p:nvSpPr>
          <p:cNvPr id="112" name="Google Shape;112;p17"/>
          <p:cNvSpPr txBox="1">
            <a:spLocks noGrp="1"/>
          </p:cNvSpPr>
          <p:nvPr>
            <p:ph type="body" idx="1"/>
          </p:nvPr>
        </p:nvSpPr>
        <p:spPr>
          <a:xfrm>
            <a:off x="2125980" y="990600"/>
            <a:ext cx="5723340" cy="4343400"/>
          </a:xfrm>
          <a:prstGeom prst="rect">
            <a:avLst/>
          </a:prstGeom>
        </p:spPr>
        <p:txBody>
          <a:bodyPr spcFirstLastPara="1" vert="horz" wrap="square" lIns="0" tIns="0" rIns="0" bIns="0" numCol="1" rtlCol="0" anchor="ctr" anchorCtr="0" compatLnSpc="1">
            <a:prstTxWarp prst="textNoShape">
              <a:avLst/>
            </a:prstTxWarp>
            <a:noAutofit/>
          </a:bodyPr>
          <a:lstStyle/>
          <a:p>
            <a:pPr lvl="0">
              <a:lnSpc>
                <a:spcPct val="100000"/>
              </a:lnSpc>
            </a:pPr>
            <a:r>
              <a:rPr lang="vi-VN" sz="2000" b="1" dirty="0">
                <a:ea typeface="Cambria" panose="02040503050406030204" pitchFamily="18" charset="0"/>
                <a:cs typeface="Frank Ruhl Libre" panose="020B0604020202020204" charset="-79"/>
              </a:rPr>
              <a:t>Là thành phần của rất nhiều emzyme khác nhau liên quan đến nhiều hoạt động khác nhau trong cơ thể</a:t>
            </a:r>
          </a:p>
          <a:p>
            <a:pPr lvl="0">
              <a:lnSpc>
                <a:spcPct val="100000"/>
              </a:lnSpc>
            </a:pPr>
            <a:r>
              <a:rPr lang="vi-VN" sz="2000" b="1" dirty="0">
                <a:ea typeface="Cambria" panose="02040503050406030204" pitchFamily="18" charset="0"/>
                <a:cs typeface="Frank Ruhl Libre" panose="020B0604020202020204" charset="-79"/>
              </a:rPr>
              <a:t>Chuyển hóa năng lượng và tổng hợp protein</a:t>
            </a:r>
          </a:p>
          <a:p>
            <a:pPr lvl="0">
              <a:lnSpc>
                <a:spcPct val="100000"/>
              </a:lnSpc>
            </a:pPr>
            <a:r>
              <a:rPr lang="en-US" sz="2000" b="1" dirty="0" err="1">
                <a:ea typeface="Cambria" panose="02040503050406030204" pitchFamily="18" charset="0"/>
                <a:cs typeface="Frank Ruhl Libre" panose="020B0604020202020204" charset="-79"/>
              </a:rPr>
              <a:t>Giúp</a:t>
            </a:r>
            <a:r>
              <a:rPr lang="en-US" sz="2000" b="1" dirty="0">
                <a:ea typeface="Cambria" panose="02040503050406030204" pitchFamily="18" charset="0"/>
                <a:cs typeface="Frank Ruhl Libre" panose="020B0604020202020204" charset="-79"/>
              </a:rPr>
              <a:t> </a:t>
            </a:r>
            <a:r>
              <a:rPr lang="en-US" sz="2000" b="1" dirty="0" err="1">
                <a:ea typeface="Cambria" panose="02040503050406030204" pitchFamily="18" charset="0"/>
                <a:cs typeface="Frank Ruhl Libre" panose="020B0604020202020204" charset="-79"/>
              </a:rPr>
              <a:t>mau</a:t>
            </a:r>
            <a:r>
              <a:rPr lang="en-US" sz="2000" b="1" dirty="0">
                <a:ea typeface="Cambria" panose="02040503050406030204" pitchFamily="18" charset="0"/>
                <a:cs typeface="Frank Ruhl Libre" panose="020B0604020202020204" charset="-79"/>
              </a:rPr>
              <a:t> </a:t>
            </a:r>
            <a:r>
              <a:rPr lang="vi-VN" sz="2000" b="1" dirty="0" err="1">
                <a:ea typeface="Cambria" panose="02040503050406030204" pitchFamily="18" charset="0"/>
                <a:cs typeface="Frank Ruhl Libre" panose="020B0604020202020204" charset="-79"/>
              </a:rPr>
              <a:t>lành</a:t>
            </a:r>
            <a:r>
              <a:rPr lang="vi-VN" sz="2000" b="1" dirty="0">
                <a:ea typeface="Cambria" panose="02040503050406030204" pitchFamily="18" charset="0"/>
                <a:cs typeface="Frank Ruhl Libre" panose="020B0604020202020204" charset="-79"/>
              </a:rPr>
              <a:t> </a:t>
            </a:r>
            <a:r>
              <a:rPr lang="vi-VN" sz="2000" b="1" dirty="0" err="1">
                <a:ea typeface="Cambria" panose="02040503050406030204" pitchFamily="18" charset="0"/>
                <a:cs typeface="Frank Ruhl Libre" panose="020B0604020202020204" charset="-79"/>
              </a:rPr>
              <a:t>vết</a:t>
            </a:r>
            <a:r>
              <a:rPr lang="vi-VN" sz="2000" b="1" dirty="0">
                <a:ea typeface="Cambria" panose="02040503050406030204" pitchFamily="18" charset="0"/>
                <a:cs typeface="Frank Ruhl Libre" panose="020B0604020202020204" charset="-79"/>
              </a:rPr>
              <a:t> thương</a:t>
            </a:r>
            <a:endParaRPr lang="en-US" sz="2000" b="1" dirty="0">
              <a:ea typeface="Cambria" panose="02040503050406030204" pitchFamily="18" charset="0"/>
              <a:cs typeface="Frank Ruhl Libre" panose="020B0604020202020204" charset="-79"/>
            </a:endParaRPr>
          </a:p>
          <a:p>
            <a:r>
              <a:rPr lang="en-US" altLang="ja-JP" sz="2000" b="1" dirty="0"/>
              <a:t>K</a:t>
            </a:r>
            <a:r>
              <a:rPr lang="vi-VN" altLang="ja-JP" sz="2000" b="1" dirty="0" err="1"/>
              <a:t>ẽm</a:t>
            </a:r>
            <a:r>
              <a:rPr lang="vi-VN" altLang="ja-JP" sz="2000" b="1" dirty="0"/>
              <a:t> </a:t>
            </a:r>
            <a:r>
              <a:rPr lang="vi-VN" altLang="ja-JP" sz="2000" b="1" dirty="0" err="1"/>
              <a:t>giúp</a:t>
            </a:r>
            <a:r>
              <a:rPr lang="vi-VN" altLang="ja-JP" sz="2000" b="1" dirty="0"/>
              <a:t> duy </a:t>
            </a:r>
            <a:r>
              <a:rPr lang="vi-VN" altLang="ja-JP" sz="2000" b="1" dirty="0" err="1"/>
              <a:t>trì</a:t>
            </a:r>
            <a:r>
              <a:rPr lang="vi-VN" altLang="ja-JP" sz="2000" b="1" dirty="0"/>
              <a:t> </a:t>
            </a:r>
            <a:r>
              <a:rPr lang="vi-VN" altLang="ja-JP" sz="2000" b="1" dirty="0" err="1"/>
              <a:t>hoạt</a:t>
            </a:r>
            <a:r>
              <a:rPr lang="vi-VN" altLang="ja-JP" sz="2000" b="1" dirty="0"/>
              <a:t> </a:t>
            </a:r>
            <a:r>
              <a:rPr lang="vi-VN" altLang="ja-JP" sz="2000" b="1" dirty="0" err="1"/>
              <a:t>động</a:t>
            </a:r>
            <a:r>
              <a:rPr lang="vi-VN" altLang="ja-JP" sz="2000" b="1" dirty="0"/>
              <a:t> </a:t>
            </a:r>
            <a:r>
              <a:rPr lang="vi-VN" altLang="ja-JP" sz="2000" b="1" dirty="0" err="1"/>
              <a:t>bình</a:t>
            </a:r>
            <a:r>
              <a:rPr lang="vi-VN" altLang="ja-JP" sz="2000" b="1" dirty="0"/>
              <a:t> </a:t>
            </a:r>
            <a:r>
              <a:rPr lang="vi-VN" altLang="ja-JP" sz="2000" b="1" dirty="0" err="1"/>
              <a:t>thường</a:t>
            </a:r>
            <a:r>
              <a:rPr lang="vi-VN" altLang="ja-JP" sz="2000" b="1" dirty="0"/>
              <a:t> </a:t>
            </a:r>
            <a:r>
              <a:rPr lang="vi-VN" altLang="ja-JP" sz="2000" b="1" dirty="0" err="1"/>
              <a:t>của</a:t>
            </a:r>
            <a:r>
              <a:rPr lang="vi-VN" altLang="ja-JP" sz="2000" b="1" dirty="0"/>
              <a:t> </a:t>
            </a:r>
            <a:r>
              <a:rPr lang="vi-VN" altLang="ja-JP" sz="2000" b="1" dirty="0" err="1"/>
              <a:t>hệ</a:t>
            </a:r>
            <a:r>
              <a:rPr lang="vi-VN" altLang="ja-JP" sz="2000" b="1" dirty="0"/>
              <a:t> </a:t>
            </a:r>
            <a:r>
              <a:rPr lang="vi-VN" altLang="ja-JP" sz="2000" b="1" dirty="0" err="1"/>
              <a:t>thống</a:t>
            </a:r>
            <a:r>
              <a:rPr lang="vi-VN" altLang="ja-JP" sz="2000" b="1" dirty="0"/>
              <a:t> </a:t>
            </a:r>
            <a:r>
              <a:rPr lang="vi-VN" altLang="ja-JP" sz="2000" b="1" dirty="0" err="1"/>
              <a:t>miễn</a:t>
            </a:r>
            <a:r>
              <a:rPr lang="vi-VN" altLang="ja-JP" sz="2000" b="1" dirty="0"/>
              <a:t> </a:t>
            </a:r>
            <a:r>
              <a:rPr lang="vi-VN" altLang="ja-JP" sz="2000" b="1" dirty="0" err="1"/>
              <a:t>dịch</a:t>
            </a:r>
            <a:r>
              <a:rPr lang="vi-VN" altLang="ja-JP" sz="2000" b="1" dirty="0"/>
              <a:t>. </a:t>
            </a:r>
            <a:endParaRPr lang="en-US" altLang="ja-JP" sz="2000" b="1" dirty="0"/>
          </a:p>
          <a:p>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loại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thịt</a:t>
            </a:r>
            <a:r>
              <a:rPr lang="vi-VN" altLang="ja-JP" sz="2000" b="1" dirty="0">
                <a:effectLst/>
                <a:latin typeface="Times New Roman" panose="02020603050405020304" pitchFamily="18" charset="0"/>
                <a:ea typeface="ＭＳ 明朝" panose="02020609040205080304" pitchFamily="17" charset="-128"/>
              </a:rPr>
              <a:t> gia </a:t>
            </a:r>
            <a:r>
              <a:rPr lang="vi-VN" altLang="ja-JP" sz="2000" b="1" dirty="0" err="1">
                <a:effectLst/>
                <a:latin typeface="Times New Roman" panose="02020603050405020304" pitchFamily="18" charset="0"/>
                <a:ea typeface="ＭＳ 明朝" panose="02020609040205080304" pitchFamily="17" charset="-128"/>
              </a:rPr>
              <a:t>cầm</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gà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các</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loại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động</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vật</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có</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vỏ</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và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hải</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sản</a:t>
            </a:r>
            <a:r>
              <a:rPr lang="vi-VN" altLang="ja-JP" sz="2000" b="1" dirty="0">
                <a:effectLst/>
                <a:latin typeface="Times New Roman" panose="02020603050405020304" pitchFamily="18" charset="0"/>
                <a:ea typeface="ＭＳ 明朝" panose="02020609040205080304" pitchFamily="17" charset="-128"/>
              </a:rPr>
              <a:t> như: </a:t>
            </a:r>
            <a:r>
              <a:rPr lang="vi-VN" altLang="ja-JP" sz="2000" b="1" dirty="0" err="1">
                <a:effectLst/>
                <a:latin typeface="Times New Roman" panose="02020603050405020304" pitchFamily="18" charset="0"/>
                <a:ea typeface="ＭＳ 明朝" panose="02020609040205080304" pitchFamily="17" charset="-128"/>
              </a:rPr>
              <a:t>hàu</a:t>
            </a:r>
            <a:r>
              <a:rPr lang="vi-VN" altLang="ja-JP" sz="2000" b="1" dirty="0">
                <a:effectLst/>
                <a:latin typeface="Times New Roman" panose="02020603050405020304" pitchFamily="18" charset="0"/>
                <a:ea typeface="ＭＳ 明朝" panose="02020609040205080304" pitchFamily="17" charset="-128"/>
              </a:rPr>
              <a:t>, cua, </a:t>
            </a:r>
            <a:r>
              <a:rPr lang="vi-VN" altLang="ja-JP" sz="2000" b="1" dirty="0" err="1">
                <a:effectLst/>
                <a:latin typeface="Times New Roman" panose="02020603050405020304" pitchFamily="18" charset="0"/>
                <a:ea typeface="ＭＳ 明朝" panose="02020609040205080304" pitchFamily="17" charset="-128"/>
              </a:rPr>
              <a:t>sò</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là</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nguồn</a:t>
            </a:r>
            <a:r>
              <a:rPr lang="vi-VN" altLang="ja-JP" sz="2000" b="1" dirty="0">
                <a:effectLst/>
                <a:latin typeface="Times New Roman" panose="02020603050405020304" pitchFamily="18" charset="0"/>
                <a:ea typeface="ＭＳ 明朝" panose="02020609040205080304" pitchFamily="17" charset="-128"/>
              </a:rPr>
              <a:t> cung </a:t>
            </a:r>
            <a:r>
              <a:rPr lang="vi-VN" altLang="ja-JP" sz="2000" b="1" dirty="0" err="1">
                <a:effectLst/>
                <a:latin typeface="Times New Roman" panose="02020603050405020304" pitchFamily="18" charset="0"/>
                <a:ea typeface="ＭＳ 明朝" panose="02020609040205080304" pitchFamily="17" charset="-128"/>
              </a:rPr>
              <a:t>cấp</a:t>
            </a:r>
            <a:r>
              <a:rPr lang="vi-VN" altLang="ja-JP" sz="2000" b="1" dirty="0">
                <a:effectLst/>
                <a:latin typeface="Times New Roman" panose="02020603050405020304" pitchFamily="18" charset="0"/>
                <a:ea typeface="ＭＳ 明朝" panose="02020609040205080304" pitchFamily="17" charset="-128"/>
              </a:rPr>
              <a:t> </a:t>
            </a:r>
            <a:r>
              <a:rPr lang="vi-VN" altLang="ja-JP" sz="2000" b="1" dirty="0" err="1">
                <a:effectLst/>
                <a:latin typeface="Times New Roman" panose="02020603050405020304" pitchFamily="18" charset="0"/>
                <a:ea typeface="ＭＳ 明朝" panose="02020609040205080304" pitchFamily="17" charset="-128"/>
              </a:rPr>
              <a:t>kẽm</a:t>
            </a:r>
            <a:r>
              <a:rPr lang="vi-VN" altLang="ja-JP" sz="2000" b="1" dirty="0">
                <a:effectLst/>
                <a:latin typeface="Times New Roman" panose="02020603050405020304" pitchFamily="18" charset="0"/>
                <a:ea typeface="ＭＳ 明朝" panose="02020609040205080304" pitchFamily="17" charset="-128"/>
              </a:rPr>
              <a:t> vô </a:t>
            </a:r>
            <a:r>
              <a:rPr lang="vi-VN" altLang="ja-JP" sz="2000" b="1" dirty="0" err="1">
                <a:effectLst/>
                <a:latin typeface="Times New Roman" panose="02020603050405020304" pitchFamily="18" charset="0"/>
                <a:ea typeface="ＭＳ 明朝" panose="02020609040205080304" pitchFamily="17" charset="-128"/>
              </a:rPr>
              <a:t>cùng</a:t>
            </a:r>
            <a:r>
              <a:rPr lang="vi-VN" altLang="ja-JP" sz="2000" b="1" dirty="0">
                <a:effectLst/>
                <a:latin typeface="Times New Roman" panose="02020603050405020304" pitchFamily="18" charset="0"/>
                <a:ea typeface="ＭＳ 明朝" panose="02020609040205080304" pitchFamily="17" charset="-128"/>
              </a:rPr>
              <a:t> phong </a:t>
            </a:r>
            <a:r>
              <a:rPr lang="vi-VN" altLang="ja-JP" sz="2000" b="1" dirty="0" err="1">
                <a:effectLst/>
                <a:latin typeface="Times New Roman" panose="02020603050405020304" pitchFamily="18" charset="0"/>
                <a:ea typeface="ＭＳ 明朝" panose="02020609040205080304" pitchFamily="17" charset="-128"/>
              </a:rPr>
              <a:t>phú</a:t>
            </a:r>
            <a:endParaRPr lang="en-US" altLang="ja-JP" sz="2000" b="1" dirty="0"/>
          </a:p>
          <a:p>
            <a:pPr lvl="0">
              <a:lnSpc>
                <a:spcPct val="100000"/>
              </a:lnSpc>
            </a:pPr>
            <a:endParaRPr lang="vi-VN" sz="2800" dirty="0">
              <a:ea typeface="Cambria" panose="02040503050406030204" pitchFamily="18" charset="0"/>
              <a:cs typeface="Frank Ruhl Libre" panose="020B0604020202020204" charset="-79"/>
            </a:endParaRPr>
          </a:p>
          <a:p>
            <a:pPr lvl="0">
              <a:lnSpc>
                <a:spcPct val="100000"/>
              </a:lnSpc>
            </a:pPr>
            <a:endParaRPr lang="vi-VN" sz="2500" dirty="0">
              <a:ea typeface="Cambria" panose="02040503050406030204" pitchFamily="18" charset="0"/>
              <a:cs typeface="Frank Ruhl Libre" panose="020B0604020202020204" charset="-79"/>
            </a:endParaRPr>
          </a:p>
        </p:txBody>
      </p:sp>
      <p:sp>
        <p:nvSpPr>
          <p:cNvPr id="113" name="Google Shape;113;p17"/>
          <p:cNvSpPr txBox="1">
            <a:spLocks noGrp="1"/>
          </p:cNvSpPr>
          <p:nvPr>
            <p:ph type="sldNum" idx="12"/>
          </p:nvPr>
        </p:nvSpPr>
        <p:spPr>
          <a:xfrm>
            <a:off x="8453425" y="857190"/>
            <a:ext cx="548700" cy="5143500"/>
          </a:xfrm>
          <a:prstGeom prst="rect">
            <a:avLst/>
          </a:prstGeom>
        </p:spPr>
        <p:txBody>
          <a:bodyPr spcFirstLastPara="1" vert="horz" wrap="square" lIns="0" tIns="0" rIns="0" bIns="0" numCol="1" rtlCol="0" anchor="ctr" anchorCtr="0" compatLnSpc="1">
            <a:prstTxWarp prst="textNoShape">
              <a:avLst/>
            </a:prstTxWarp>
            <a:noAutofit/>
          </a:bodyPr>
          <a:lstStyle/>
          <a:p>
            <a:fld id="{00000000-1234-1234-1234-123412341234}" type="slidenum">
              <a:rPr lang="en"/>
              <a:pPr/>
              <a:t>22</a:t>
            </a:fld>
            <a:endParaRPr/>
          </a:p>
        </p:txBody>
      </p:sp>
      <p:pic>
        <p:nvPicPr>
          <p:cNvPr id="1030" name="Picture 6">
            <a:extLst>
              <a:ext uri="{FF2B5EF4-FFF2-40B4-BE49-F238E27FC236}">
                <a16:creationId xmlns:a16="http://schemas.microsoft.com/office/drawing/2014/main" xmlns="" id="{75921F6D-4248-43EA-8AC4-035298CAA7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48299"/>
            <a:ext cx="1761137" cy="13674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xmlns="" id="{21ABDD59-179F-4B35-9493-D89396DDA4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623" y="4941816"/>
            <a:ext cx="2317375" cy="2317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ổng Hợp Kiến Thức Về Kỹ Thuật Chế Biến Thịt Bò">
            <a:extLst>
              <a:ext uri="{FF2B5EF4-FFF2-40B4-BE49-F238E27FC236}">
                <a16:creationId xmlns:a16="http://schemas.microsoft.com/office/drawing/2014/main" xmlns="" id="{0371873F-0425-40C2-ABFB-95B1006520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85" y="5609987"/>
            <a:ext cx="1853997" cy="11354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pic.trangvangvietnam.com/395702280/26.jpg">
            <a:extLst>
              <a:ext uri="{FF2B5EF4-FFF2-40B4-BE49-F238E27FC236}">
                <a16:creationId xmlns:a16="http://schemas.microsoft.com/office/drawing/2014/main" xmlns="" id="{2509EC34-8C67-42E9-82ED-A48B3B7C926E}"/>
              </a:ext>
            </a:extLst>
          </p:cNvPr>
          <p:cNvPicPr>
            <a:picLocks noChangeAspect="1" noChangeArrowheads="1"/>
          </p:cNvPicPr>
          <p:nvPr/>
        </p:nvPicPr>
        <p:blipFill>
          <a:blip r:embed="rId6" cstate="print"/>
          <a:srcRect/>
          <a:stretch>
            <a:fillRect/>
          </a:stretch>
        </p:blipFill>
        <p:spPr bwMode="auto">
          <a:xfrm>
            <a:off x="4444909" y="5180186"/>
            <a:ext cx="2358572" cy="1535297"/>
          </a:xfrm>
          <a:prstGeom prst="rect">
            <a:avLst/>
          </a:prstGeom>
          <a:noFill/>
        </p:spPr>
      </p:pic>
      <p:pic>
        <p:nvPicPr>
          <p:cNvPr id="2054" name="Picture 6" descr="Thịt gà trữ đông trong tủ lạnh nhưng sẽ tươi ngon như vừa mới mua về chỉ  cần bí quyết này khi chế biến - Doanh Nghiệp Việt Nam">
            <a:extLst>
              <a:ext uri="{FF2B5EF4-FFF2-40B4-BE49-F238E27FC236}">
                <a16:creationId xmlns:a16="http://schemas.microsoft.com/office/drawing/2014/main" xmlns="" id="{E1A8D0C0-8ED1-4EB9-818E-1591735BB8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335" y="4342151"/>
            <a:ext cx="1829647" cy="11343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ông Dụng Và Giá Trị Dinh Dưỡng Của Các Loại Đậu Đỗ - Hoàng Ngân vina">
            <a:extLst>
              <a:ext uri="{FF2B5EF4-FFF2-40B4-BE49-F238E27FC236}">
                <a16:creationId xmlns:a16="http://schemas.microsoft.com/office/drawing/2014/main" xmlns="" id="{F563ABB1-DB01-4F4A-B323-B046A073CD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8778" y="5205585"/>
            <a:ext cx="2220437" cy="150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4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A8DD9-7958-476E-B111-A73AA4D31B0D}"/>
              </a:ext>
            </a:extLst>
          </p:cNvPr>
          <p:cNvSpPr>
            <a:spLocks noGrp="1"/>
          </p:cNvSpPr>
          <p:nvPr>
            <p:ph type="title"/>
          </p:nvPr>
        </p:nvSpPr>
        <p:spPr>
          <a:xfrm>
            <a:off x="311202" y="1367920"/>
            <a:ext cx="1341900" cy="4122000"/>
          </a:xfrm>
        </p:spPr>
        <p:txBody>
          <a:bodyPr/>
          <a:lstStyle/>
          <a:p>
            <a:r>
              <a:rPr lang="en-US" sz="3600" b="1" dirty="0" err="1">
                <a:solidFill>
                  <a:srgbClr val="FF0000"/>
                </a:solidFill>
              </a:rPr>
              <a:t>Selen</a:t>
            </a:r>
            <a:endParaRPr lang="en-US" sz="3600" b="1" dirty="0">
              <a:solidFill>
                <a:srgbClr val="FF0000"/>
              </a:solidFill>
            </a:endParaRPr>
          </a:p>
        </p:txBody>
      </p:sp>
      <p:sp>
        <p:nvSpPr>
          <p:cNvPr id="3" name="Text Placeholder 2">
            <a:extLst>
              <a:ext uri="{FF2B5EF4-FFF2-40B4-BE49-F238E27FC236}">
                <a16:creationId xmlns:a16="http://schemas.microsoft.com/office/drawing/2014/main" xmlns="" id="{D50DC45F-A1B7-4781-817E-DA4D034FC748}"/>
              </a:ext>
            </a:extLst>
          </p:cNvPr>
          <p:cNvSpPr>
            <a:spLocks noGrp="1"/>
          </p:cNvSpPr>
          <p:nvPr>
            <p:ph type="body" idx="1"/>
          </p:nvPr>
        </p:nvSpPr>
        <p:spPr>
          <a:xfrm>
            <a:off x="1905000" y="838200"/>
            <a:ext cx="5737860" cy="5410200"/>
          </a:xfrm>
        </p:spPr>
        <p:txBody>
          <a:bodyPr/>
          <a:lstStyle/>
          <a:p>
            <a:r>
              <a:rPr lang="vi-VN" altLang="ja-JP" sz="2400" b="1" dirty="0" err="1">
                <a:solidFill>
                  <a:srgbClr val="111111"/>
                </a:solidFill>
                <a:effectLst/>
                <a:latin typeface="Times New Roman" panose="02020603050405020304" pitchFamily="18" charset="0"/>
                <a:ea typeface="ＭＳ 明朝" panose="02020609040205080304" pitchFamily="17" charset="-128"/>
              </a:rPr>
              <a:t>Selen</a:t>
            </a:r>
            <a:r>
              <a:rPr lang="vi-VN" altLang="ja-JP" sz="2400" b="1" dirty="0">
                <a:effectLst/>
                <a:latin typeface="Times New Roman" panose="02020603050405020304" pitchFamily="18" charset="0"/>
                <a:ea typeface="ＭＳ 明朝" panose="02020609040205080304" pitchFamily="17" charset="-128"/>
              </a:rPr>
              <a:t>: nguyên </a:t>
            </a:r>
            <a:r>
              <a:rPr lang="vi-VN" altLang="ja-JP" sz="2400" b="1" dirty="0" err="1">
                <a:effectLst/>
                <a:latin typeface="Times New Roman" panose="02020603050405020304" pitchFamily="18" charset="0"/>
                <a:ea typeface="ＭＳ 明朝" panose="02020609040205080304" pitchFamily="17" charset="-128"/>
              </a:rPr>
              <a:t>tố</a:t>
            </a:r>
            <a:r>
              <a:rPr lang="vi-VN" altLang="ja-JP" sz="2400" b="1" dirty="0">
                <a:effectLst/>
                <a:latin typeface="Times New Roman" panose="02020603050405020304" pitchFamily="18" charset="0"/>
                <a:ea typeface="ＭＳ 明朝" panose="02020609040205080304" pitchFamily="17" charset="-128"/>
              </a:rPr>
              <a:t> vi </a:t>
            </a:r>
            <a:r>
              <a:rPr lang="vi-VN" altLang="ja-JP" sz="2400" b="1" dirty="0" err="1">
                <a:effectLst/>
                <a:latin typeface="Times New Roman" panose="02020603050405020304" pitchFamily="18" charset="0"/>
                <a:ea typeface="ＭＳ 明朝" panose="02020609040205080304" pitchFamily="17" charset="-128"/>
              </a:rPr>
              <a:t>lượng</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selen</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là</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một</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chất</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chống</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oxy</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hóa</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mạnh</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Đủ</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lượng</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selen</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sẽ</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giúp</a:t>
            </a:r>
            <a:r>
              <a:rPr lang="vi-VN" altLang="ja-JP" sz="2400" b="1" dirty="0">
                <a:effectLst/>
                <a:latin typeface="Times New Roman" panose="02020603050405020304" pitchFamily="18" charset="0"/>
                <a:ea typeface="ＭＳ 明朝" panose="02020609040205080304" pitchFamily="17" charset="-128"/>
              </a:rPr>
              <a:t> tăng </a:t>
            </a:r>
            <a:r>
              <a:rPr lang="vi-VN" altLang="ja-JP" sz="2400" b="1" dirty="0" err="1">
                <a:effectLst/>
                <a:latin typeface="Times New Roman" panose="02020603050405020304" pitchFamily="18" charset="0"/>
                <a:ea typeface="ＭＳ 明朝" panose="02020609040205080304" pitchFamily="17" charset="-128"/>
              </a:rPr>
              <a:t>cường</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khả</a:t>
            </a:r>
            <a:r>
              <a:rPr lang="vi-VN" altLang="ja-JP" sz="2400" b="1" dirty="0">
                <a:effectLst/>
                <a:latin typeface="Times New Roman" panose="02020603050405020304" pitchFamily="18" charset="0"/>
                <a:ea typeface="ＭＳ 明朝" panose="02020609040205080304" pitchFamily="17" charset="-128"/>
              </a:rPr>
              <a:t> năng </a:t>
            </a:r>
            <a:r>
              <a:rPr lang="vi-VN" altLang="ja-JP" sz="2400" b="1" dirty="0" err="1">
                <a:effectLst/>
                <a:latin typeface="Times New Roman" panose="02020603050405020304" pitchFamily="18" charset="0"/>
                <a:ea typeface="ＭＳ 明朝" panose="02020609040205080304" pitchFamily="17" charset="-128"/>
              </a:rPr>
              <a:t>chống</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nhiễm</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trùng</a:t>
            </a:r>
            <a:r>
              <a:rPr lang="vi-VN" altLang="ja-JP" sz="2400" b="1" dirty="0">
                <a:effectLst/>
                <a:latin typeface="Times New Roman" panose="02020603050405020304" pitchFamily="18" charset="0"/>
                <a:ea typeface="ＭＳ 明朝" panose="02020609040205080304" pitchFamily="17" charset="-128"/>
              </a:rPr>
              <a:t> cho cơ </a:t>
            </a:r>
            <a:r>
              <a:rPr lang="vi-VN" altLang="ja-JP" sz="2400" b="1" dirty="0" err="1">
                <a:effectLst/>
                <a:latin typeface="Times New Roman" panose="02020603050405020304" pitchFamily="18" charset="0"/>
                <a:ea typeface="ＭＳ 明朝" panose="02020609040205080304" pitchFamily="17" charset="-128"/>
              </a:rPr>
              <a:t>thể</a:t>
            </a:r>
            <a:r>
              <a:rPr lang="vi-VN" altLang="ja-JP" sz="2400" b="1" dirty="0">
                <a:effectLst/>
                <a:latin typeface="Times New Roman" panose="02020603050405020304" pitchFamily="18" charset="0"/>
                <a:ea typeface="ＭＳ 明朝" panose="02020609040205080304" pitchFamily="17" charset="-128"/>
              </a:rPr>
              <a:t>. </a:t>
            </a:r>
            <a:endParaRPr lang="en-US" altLang="ja-JP" sz="2400" b="1" dirty="0">
              <a:effectLst/>
              <a:latin typeface="Times New Roman" panose="02020603050405020304" pitchFamily="18" charset="0"/>
              <a:ea typeface="ＭＳ 明朝" panose="02020609040205080304" pitchFamily="17" charset="-128"/>
            </a:endParaRPr>
          </a:p>
          <a:p>
            <a:r>
              <a:rPr lang="vi-VN" altLang="ja-JP" sz="2400" b="1" dirty="0" err="1">
                <a:effectLst/>
                <a:latin typeface="Times New Roman" panose="02020603050405020304" pitchFamily="18" charset="0"/>
                <a:ea typeface="ＭＳ 明朝" panose="02020609040205080304" pitchFamily="17" charset="-128"/>
              </a:rPr>
              <a:t>Nguồn</a:t>
            </a:r>
            <a:r>
              <a:rPr lang="vi-VN" altLang="ja-JP" sz="2400" b="1" dirty="0">
                <a:effectLst/>
                <a:latin typeface="Times New Roman" panose="02020603050405020304" pitchFamily="18" charset="0"/>
                <a:ea typeface="ＭＳ 明朝" panose="02020609040205080304" pitchFamily="17" charset="-128"/>
              </a:rPr>
              <a:t> cung </a:t>
            </a:r>
            <a:r>
              <a:rPr lang="vi-VN" altLang="ja-JP" sz="2400" b="1" dirty="0" err="1">
                <a:effectLst/>
                <a:latin typeface="Times New Roman" panose="02020603050405020304" pitchFamily="18" charset="0"/>
                <a:ea typeface="ＭＳ 明朝" panose="02020609040205080304" pitchFamily="17" charset="-128"/>
              </a:rPr>
              <a:t>cấp</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selen</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là</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các</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loại</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thực</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phẩm</a:t>
            </a:r>
            <a:r>
              <a:rPr lang="vi-VN" altLang="ja-JP" sz="2400" b="1" dirty="0">
                <a:effectLst/>
                <a:latin typeface="Times New Roman" panose="02020603050405020304" pitchFamily="18" charset="0"/>
                <a:ea typeface="ＭＳ 明朝" panose="02020609040205080304" pitchFamily="17" charset="-128"/>
              </a:rPr>
              <a:t> như </a:t>
            </a:r>
            <a:r>
              <a:rPr lang="vi-VN" altLang="ja-JP" sz="2400" b="1" dirty="0" err="1">
                <a:effectLst/>
                <a:latin typeface="Times New Roman" panose="02020603050405020304" pitchFamily="18" charset="0"/>
                <a:ea typeface="ＭＳ 明朝" panose="02020609040205080304" pitchFamily="17" charset="-128"/>
              </a:rPr>
              <a:t>gạo</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lứt</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gạo</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lật</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nảy</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mầm</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gạo</a:t>
            </a:r>
            <a:r>
              <a:rPr lang="vi-VN" altLang="ja-JP" sz="2400" b="1" dirty="0">
                <a:effectLst/>
                <a:latin typeface="Times New Roman" panose="02020603050405020304" pitchFamily="18" charset="0"/>
                <a:ea typeface="ＭＳ 明朝" panose="02020609040205080304" pitchFamily="17" charset="-128"/>
              </a:rPr>
              <a:t> </a:t>
            </a:r>
            <a:r>
              <a:rPr lang="en-US" altLang="ja-JP" sz="2400" b="1" dirty="0" err="1">
                <a:effectLst/>
                <a:latin typeface="Times New Roman" panose="02020603050405020304" pitchFamily="18" charset="0"/>
                <a:ea typeface="ＭＳ 明朝" panose="02020609040205080304" pitchFamily="17" charset="-128"/>
              </a:rPr>
              <a:t>lật</a:t>
            </a:r>
            <a:r>
              <a:rPr lang="en-US" altLang="ja-JP" sz="2400" b="1" dirty="0">
                <a:effectLst/>
                <a:latin typeface="Times New Roman" panose="02020603050405020304" pitchFamily="18" charset="0"/>
                <a:ea typeface="ＭＳ 明朝" panose="02020609040205080304" pitchFamily="17" charset="-128"/>
              </a:rPr>
              <a:t> </a:t>
            </a:r>
            <a:r>
              <a:rPr lang="en-US" altLang="ja-JP" sz="2400" b="1" dirty="0" err="1">
                <a:effectLst/>
                <a:latin typeface="Times New Roman" panose="02020603050405020304" pitchFamily="18" charset="0"/>
                <a:ea typeface="ＭＳ 明朝" panose="02020609040205080304" pitchFamily="17" charset="-128"/>
              </a:rPr>
              <a:t>nảy</a:t>
            </a:r>
            <a:r>
              <a:rPr lang="en-US"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mầm</a:t>
            </a:r>
            <a:r>
              <a:rPr lang="vi-VN" altLang="ja-JP" sz="2400" b="1" dirty="0">
                <a:effectLst/>
                <a:latin typeface="Times New Roman" panose="02020603050405020304" pitchFamily="18" charset="0"/>
                <a:ea typeface="ＭＳ 明朝" panose="02020609040205080304" pitchFamily="17" charset="-128"/>
              </a:rPr>
              <a:t>, </a:t>
            </a:r>
            <a:r>
              <a:rPr lang="vi-VN" altLang="ja-JP" sz="2400" b="1" dirty="0" err="1">
                <a:effectLst/>
                <a:latin typeface="Times New Roman" panose="02020603050405020304" pitchFamily="18" charset="0"/>
                <a:ea typeface="ＭＳ 明朝" panose="02020609040205080304" pitchFamily="17" charset="-128"/>
              </a:rPr>
              <a:t>cá</a:t>
            </a:r>
            <a:r>
              <a:rPr lang="vi-VN" altLang="ja-JP" sz="2400" b="1" dirty="0">
                <a:effectLst/>
                <a:latin typeface="Times New Roman" panose="02020603050405020304" pitchFamily="18" charset="0"/>
                <a:ea typeface="ＭＳ 明朝" panose="02020609040205080304" pitchFamily="17" charset="-128"/>
              </a:rPr>
              <a:t>, tôm, rong </a:t>
            </a:r>
            <a:r>
              <a:rPr lang="vi-VN" altLang="ja-JP" sz="2400" b="1" dirty="0" err="1">
                <a:effectLst/>
                <a:latin typeface="Times New Roman" panose="02020603050405020304" pitchFamily="18" charset="0"/>
                <a:ea typeface="ＭＳ 明朝" panose="02020609040205080304" pitchFamily="17" charset="-128"/>
              </a:rPr>
              <a:t>biển</a:t>
            </a:r>
            <a:r>
              <a:rPr lang="vi-VN" altLang="ja-JP" sz="2400" b="1" dirty="0">
                <a:effectLst/>
                <a:latin typeface="Times New Roman" panose="02020603050405020304" pitchFamily="18" charset="0"/>
                <a:ea typeface="ＭＳ 明朝" panose="02020609040205080304" pitchFamily="17" charset="-128"/>
              </a:rPr>
              <a:t>…</a:t>
            </a:r>
            <a:endParaRPr lang="vi-VN" sz="2400" b="1" dirty="0"/>
          </a:p>
        </p:txBody>
      </p:sp>
      <p:sp>
        <p:nvSpPr>
          <p:cNvPr id="4" name="Slide Number Placeholder 3">
            <a:extLst>
              <a:ext uri="{FF2B5EF4-FFF2-40B4-BE49-F238E27FC236}">
                <a16:creationId xmlns:a16="http://schemas.microsoft.com/office/drawing/2014/main" xmlns="" id="{C05495E9-4ECB-4D3E-81CA-ADAA163BC1B3}"/>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8" name="Picture 7">
            <a:extLst>
              <a:ext uri="{FF2B5EF4-FFF2-40B4-BE49-F238E27FC236}">
                <a16:creationId xmlns:a16="http://schemas.microsoft.com/office/drawing/2014/main" xmlns="" id="{C9B3E9EF-258D-4000-AC18-13038A853E4C}"/>
              </a:ext>
            </a:extLst>
          </p:cNvPr>
          <p:cNvPicPr>
            <a:picLocks noChangeAspect="1" noChangeArrowheads="1"/>
          </p:cNvPicPr>
          <p:nvPr/>
        </p:nvPicPr>
        <p:blipFill>
          <a:blip r:embed="rId2"/>
          <a:srcRect/>
          <a:stretch>
            <a:fillRect/>
          </a:stretch>
        </p:blipFill>
        <p:spPr bwMode="auto">
          <a:xfrm>
            <a:off x="311202" y="4042914"/>
            <a:ext cx="1806780" cy="1447006"/>
          </a:xfrm>
          <a:prstGeom prst="rect">
            <a:avLst/>
          </a:prstGeom>
          <a:noFill/>
          <a:ln w="9525">
            <a:noFill/>
            <a:miter lim="800000"/>
            <a:headEnd/>
            <a:tailEnd/>
          </a:ln>
        </p:spPr>
      </p:pic>
      <p:pic>
        <p:nvPicPr>
          <p:cNvPr id="2050" name="Picture 2" descr="tôm đất giống chất lượng - Cá giống Nha Trang - THỦY SẢN TRƯỜNG PHÁT">
            <a:extLst>
              <a:ext uri="{FF2B5EF4-FFF2-40B4-BE49-F238E27FC236}">
                <a16:creationId xmlns:a16="http://schemas.microsoft.com/office/drawing/2014/main" xmlns="" id="{E53A711D-8960-4399-A447-204358BEE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763" y="4039584"/>
            <a:ext cx="1931828" cy="1447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ướng dẫn phân biệt cá lóc đồng tự nhiên và cá lóc nuôi tại ao">
            <a:extLst>
              <a:ext uri="{FF2B5EF4-FFF2-40B4-BE49-F238E27FC236}">
                <a16:creationId xmlns:a16="http://schemas.microsoft.com/office/drawing/2014/main" xmlns="" id="{0AD509DD-39EB-4790-A673-45B67F328D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1413" y="4039584"/>
            <a:ext cx="1931828" cy="14496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cây rong biển">
            <a:extLst>
              <a:ext uri="{FF2B5EF4-FFF2-40B4-BE49-F238E27FC236}">
                <a16:creationId xmlns:a16="http://schemas.microsoft.com/office/drawing/2014/main" xmlns="" id="{BA84998F-0C53-4AC8-BD50-5448A70FC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25" y="3880591"/>
            <a:ext cx="2343547" cy="162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2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7"/>
          <p:cNvSpPr txBox="1">
            <a:spLocks noGrp="1"/>
          </p:cNvSpPr>
          <p:nvPr>
            <p:ph type="body" idx="1"/>
          </p:nvPr>
        </p:nvSpPr>
        <p:spPr>
          <a:xfrm>
            <a:off x="1981200" y="762000"/>
            <a:ext cx="4846320" cy="4191000"/>
          </a:xfrm>
          <a:prstGeom prst="rect">
            <a:avLst/>
          </a:prstGeom>
        </p:spPr>
        <p:txBody>
          <a:bodyPr spcFirstLastPara="1" vert="horz" wrap="square" lIns="0" tIns="0" rIns="0" bIns="0" rtlCol="0" anchor="ctr" anchorCtr="0">
            <a:noAutofit/>
          </a:bodyPr>
          <a:lstStyle/>
          <a:p>
            <a:pPr algn="just">
              <a:lnSpc>
                <a:spcPct val="105000"/>
              </a:lnSpc>
              <a:spcBef>
                <a:spcPts val="200"/>
              </a:spcBef>
              <a:spcAft>
                <a:spcPts val="200"/>
              </a:spcAft>
            </a:pPr>
            <a:endParaRPr lang="en-US" altLang="ja-JP" sz="24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Omega</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3: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là</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1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loại</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acid</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béo</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thiết</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yếu</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mà</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cơ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thể</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không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tự</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tổng</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hợp</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được</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có</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vai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trò</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quan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trọng</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trong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chống</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viêm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và</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cải</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thiện</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hệ</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miễn</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dịch</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endParaRPr lang="en-US" altLang="ja-JP" sz="24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Omega</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3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có</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nhiều</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trong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sản</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phẩm</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dầu</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dầu</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gan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mòi</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hồi</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basa</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bơn,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trích</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cá</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ngừ</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hàu</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và</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một</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số</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loại</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400" dirty="0" err="1">
                <a:effectLst/>
                <a:latin typeface="Times New Roman" panose="02020603050405020304" pitchFamily="18" charset="0"/>
                <a:ea typeface="ＭＳ 明朝" panose="02020609040205080304" pitchFamily="17" charset="-128"/>
                <a:cs typeface="Times New Roman" panose="02020603050405020304" pitchFamily="18" charset="0"/>
              </a:rPr>
              <a:t>hạt</a:t>
            </a:r>
            <a:r>
              <a:rPr lang="vi-VN" altLang="ja-JP" sz="2400" dirty="0">
                <a:effectLst/>
                <a:latin typeface="Times New Roman" panose="02020603050405020304" pitchFamily="18" charset="0"/>
                <a:ea typeface="ＭＳ 明朝" panose="02020609040205080304" pitchFamily="17" charset="-128"/>
                <a:cs typeface="Times New Roman" panose="02020603050405020304" pitchFamily="18" charset="0"/>
              </a:rPr>
              <a:t>...</a:t>
            </a:r>
            <a:endParaRPr lang="en-US" altLang="ja-JP" sz="24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en-US" altLang="ja-JP" sz="24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ja-JP" altLang="ja-JP" sz="2400" dirty="0">
              <a:effectLst/>
              <a:latin typeface="Calibri" panose="020F0502020204030204" pitchFamily="34" charset="0"/>
              <a:ea typeface="ＭＳ 明朝" panose="02020609040205080304" pitchFamily="17" charset="-128"/>
              <a:cs typeface="Times New Roman" panose="02020603050405020304" pitchFamily="18" charset="0"/>
            </a:endParaRPr>
          </a:p>
        </p:txBody>
      </p:sp>
      <p:sp>
        <p:nvSpPr>
          <p:cNvPr id="113" name="Google Shape;113;p17"/>
          <p:cNvSpPr txBox="1">
            <a:spLocks noGrp="1"/>
          </p:cNvSpPr>
          <p:nvPr>
            <p:ph type="sldNum" idx="12"/>
          </p:nvPr>
        </p:nvSpPr>
        <p:spPr>
          <a:xfrm>
            <a:off x="8453425" y="857190"/>
            <a:ext cx="548700" cy="5143500"/>
          </a:xfrm>
          <a:prstGeom prst="rect">
            <a:avLst/>
          </a:prstGeom>
        </p:spPr>
        <p:txBody>
          <a:bodyPr spcFirstLastPara="1" vert="horz" wrap="square" lIns="0" tIns="0" rIns="0" bIns="0" rtlCol="0" anchor="ctr" anchorCtr="0">
            <a:noAutofit/>
          </a:bodyPr>
          <a:lstStyle/>
          <a:p>
            <a:fld id="{00000000-1234-1234-1234-123412341234}" type="slidenum">
              <a:rPr lang="en"/>
              <a:pPr/>
              <a:t>24</a:t>
            </a:fld>
            <a:endParaRPr/>
          </a:p>
        </p:txBody>
      </p:sp>
      <p:sp>
        <p:nvSpPr>
          <p:cNvPr id="7" name="Google Shape;111;p17">
            <a:extLst>
              <a:ext uri="{FF2B5EF4-FFF2-40B4-BE49-F238E27FC236}">
                <a16:creationId xmlns:a16="http://schemas.microsoft.com/office/drawing/2014/main" xmlns="" id="{B5363AB8-014E-41FE-BF69-53A21F79FB5C}"/>
              </a:ext>
            </a:extLst>
          </p:cNvPr>
          <p:cNvSpPr txBox="1">
            <a:spLocks noGrp="1"/>
          </p:cNvSpPr>
          <p:nvPr>
            <p:ph type="title"/>
          </p:nvPr>
        </p:nvSpPr>
        <p:spPr>
          <a:xfrm rot="16200000">
            <a:off x="-334351" y="2079350"/>
            <a:ext cx="3091500" cy="1251500"/>
          </a:xfrm>
          <a:prstGeom prst="rect">
            <a:avLst/>
          </a:prstGeom>
        </p:spPr>
        <p:txBody>
          <a:bodyPr spcFirstLastPara="1" vert="horz" wrap="square" lIns="0" tIns="0" rIns="0" bIns="0" rtlCol="0" anchor="ctr" anchorCtr="0">
            <a:noAutofit/>
          </a:bodyPr>
          <a:lstStyle/>
          <a:p>
            <a:pPr lvl="0" algn="ctr"/>
            <a:r>
              <a:rPr lang="en-US" sz="3600" b="1" dirty="0">
                <a:solidFill>
                  <a:srgbClr val="FF0000"/>
                </a:solidFill>
              </a:rPr>
              <a:t>Omega 3</a:t>
            </a:r>
            <a:endParaRPr sz="3600" b="1" dirty="0">
              <a:solidFill>
                <a:srgbClr val="FF0000"/>
              </a:solidFill>
            </a:endParaRPr>
          </a:p>
        </p:txBody>
      </p:sp>
      <p:pic>
        <p:nvPicPr>
          <p:cNvPr id="3076" name="Picture 4" descr="Tỉ lệ vàng Omega 6/Omega 3 | Vietnam Journal of Science">
            <a:extLst>
              <a:ext uri="{FF2B5EF4-FFF2-40B4-BE49-F238E27FC236}">
                <a16:creationId xmlns:a16="http://schemas.microsoft.com/office/drawing/2014/main" xmlns="" id="{C29452E0-80B0-49B7-85A8-80FF901C4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55" y="4419601"/>
            <a:ext cx="3241345" cy="2422568"/>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12;p17">
            <a:extLst>
              <a:ext uri="{FF2B5EF4-FFF2-40B4-BE49-F238E27FC236}">
                <a16:creationId xmlns:a16="http://schemas.microsoft.com/office/drawing/2014/main" xmlns="" id="{D1728100-D4ED-4788-87BC-64C6BD500EB1}"/>
              </a:ext>
            </a:extLst>
          </p:cNvPr>
          <p:cNvSpPr txBox="1">
            <a:spLocks/>
          </p:cNvSpPr>
          <p:nvPr/>
        </p:nvSpPr>
        <p:spPr>
          <a:xfrm>
            <a:off x="2621280" y="3048000"/>
            <a:ext cx="4846320" cy="4191000"/>
          </a:xfrm>
          <a:prstGeom prst="rect">
            <a:avLst/>
          </a:prstGeom>
        </p:spPr>
        <p:txBody>
          <a:bodyPr spcFirstLastPara="1" vert="horz" wrap="square" lIns="0" tIns="0" rIns="0" bIns="0" rtlCol="0" anchor="ctr" anchorCtr="0">
            <a:noAutofit/>
          </a:bodyPr>
          <a:lstStyle>
            <a:lvl1pPr marL="457200" lvl="0" indent="-317500" algn="l" defTabSz="914400" rtl="0" eaLnBrk="1" latinLnBrk="0" hangingPunct="1">
              <a:spcBef>
                <a:spcPts val="0"/>
              </a:spcBef>
              <a:spcAft>
                <a:spcPts val="0"/>
              </a:spcAft>
              <a:buSzPts val="1400"/>
              <a:buFont typeface="Arial" pitchFamily="34" charset="0"/>
              <a:buChar char="◎"/>
              <a:defRPr sz="3200" kern="1200">
                <a:solidFill>
                  <a:schemeClr val="tx1"/>
                </a:solidFill>
                <a:latin typeface="Cambria" pitchFamily="18" charset="0"/>
                <a:ea typeface="+mn-ea"/>
                <a:cs typeface="+mn-cs"/>
              </a:defRPr>
            </a:lvl1pPr>
            <a:lvl2pPr marL="914400" lvl="1" indent="-317500" algn="l" defTabSz="914400" rtl="0" eaLnBrk="1" latinLnBrk="0" hangingPunct="1">
              <a:spcBef>
                <a:spcPts val="800"/>
              </a:spcBef>
              <a:spcAft>
                <a:spcPts val="0"/>
              </a:spcAft>
              <a:buSzPts val="1400"/>
              <a:buFont typeface="Arial" pitchFamily="34" charset="0"/>
              <a:buChar char="◎"/>
              <a:defRPr sz="2800" kern="1200">
                <a:solidFill>
                  <a:schemeClr val="tx1"/>
                </a:solidFill>
                <a:latin typeface="Cambria" pitchFamily="18" charset="0"/>
                <a:ea typeface="+mn-ea"/>
                <a:cs typeface="+mn-cs"/>
              </a:defRPr>
            </a:lvl2pPr>
            <a:lvl3pPr marL="1371600" lvl="2" indent="-355600" algn="l" defTabSz="914400" rtl="0" eaLnBrk="1" latinLnBrk="0" hangingPunct="1">
              <a:spcBef>
                <a:spcPts val="800"/>
              </a:spcBef>
              <a:spcAft>
                <a:spcPts val="0"/>
              </a:spcAft>
              <a:buSzPts val="2000"/>
              <a:buFont typeface="Arial" pitchFamily="34" charset="0"/>
              <a:buChar char="■"/>
              <a:defRPr sz="2400" kern="1200">
                <a:solidFill>
                  <a:schemeClr val="tx1"/>
                </a:solidFill>
                <a:latin typeface="Cambria" pitchFamily="18" charset="0"/>
                <a:ea typeface="+mn-ea"/>
                <a:cs typeface="+mn-cs"/>
              </a:defRPr>
            </a:lvl3pPr>
            <a:lvl4pPr marL="1828800" lvl="3" indent="-355600" algn="l" defTabSz="914400" rtl="0" eaLnBrk="1" latinLnBrk="0" hangingPunct="1">
              <a:spcBef>
                <a:spcPts val="800"/>
              </a:spcBef>
              <a:spcAft>
                <a:spcPts val="0"/>
              </a:spcAft>
              <a:buSzPts val="2000"/>
              <a:buFont typeface="Arial" pitchFamily="34" charset="0"/>
              <a:buChar char="●"/>
              <a:defRPr sz="2000" kern="1200">
                <a:solidFill>
                  <a:schemeClr val="tx1"/>
                </a:solidFill>
                <a:latin typeface="Cambria" pitchFamily="18" charset="0"/>
                <a:ea typeface="+mn-ea"/>
                <a:cs typeface="+mn-cs"/>
              </a:defRPr>
            </a:lvl4pPr>
            <a:lvl5pPr marL="2286000" lvl="4" indent="-355600" algn="l" defTabSz="914400" rtl="0" eaLnBrk="1" latinLnBrk="0" hangingPunct="1">
              <a:spcBef>
                <a:spcPts val="800"/>
              </a:spcBef>
              <a:spcAft>
                <a:spcPts val="0"/>
              </a:spcAft>
              <a:buSzPts val="2000"/>
              <a:buFont typeface="Arial" pitchFamily="34" charset="0"/>
              <a:buChar char="○"/>
              <a:defRPr sz="2000" kern="1200">
                <a:solidFill>
                  <a:schemeClr val="tx1"/>
                </a:solidFill>
                <a:latin typeface="Cambria" pitchFamily="18" charset="0"/>
                <a:ea typeface="+mn-ea"/>
                <a:cs typeface="+mn-cs"/>
              </a:defRPr>
            </a:lvl5pPr>
            <a:lvl6pPr marL="2743200" lvl="5" indent="-355600" algn="l" defTabSz="914400" rtl="0" eaLnBrk="1" latinLnBrk="0" hangingPunct="1">
              <a:spcBef>
                <a:spcPts val="800"/>
              </a:spcBef>
              <a:spcAft>
                <a:spcPts val="0"/>
              </a:spcAft>
              <a:buSzPts val="2000"/>
              <a:buFont typeface="Arial" pitchFamily="34" charset="0"/>
              <a:buChar char="■"/>
              <a:defRPr sz="2000" kern="1200">
                <a:solidFill>
                  <a:schemeClr val="tx1"/>
                </a:solidFill>
                <a:latin typeface="+mn-lt"/>
                <a:ea typeface="+mn-ea"/>
                <a:cs typeface="+mn-cs"/>
              </a:defRPr>
            </a:lvl6pPr>
            <a:lvl7pPr marL="3200400" lvl="6" indent="-355600" algn="l" defTabSz="914400" rtl="0" eaLnBrk="1" latinLnBrk="0" hangingPunct="1">
              <a:spcBef>
                <a:spcPts val="800"/>
              </a:spcBef>
              <a:spcAft>
                <a:spcPts val="0"/>
              </a:spcAft>
              <a:buSzPts val="2000"/>
              <a:buFont typeface="Arial" pitchFamily="34" charset="0"/>
              <a:buChar char="●"/>
              <a:defRPr sz="2000" kern="1200">
                <a:solidFill>
                  <a:schemeClr val="tx1"/>
                </a:solidFill>
                <a:latin typeface="+mn-lt"/>
                <a:ea typeface="+mn-ea"/>
                <a:cs typeface="+mn-cs"/>
              </a:defRPr>
            </a:lvl7pPr>
            <a:lvl8pPr marL="3657600" lvl="7" indent="-355600" algn="l" defTabSz="914400" rtl="0" eaLnBrk="1" latinLnBrk="0" hangingPunct="1">
              <a:spcBef>
                <a:spcPts val="800"/>
              </a:spcBef>
              <a:spcAft>
                <a:spcPts val="0"/>
              </a:spcAft>
              <a:buSzPts val="2000"/>
              <a:buFont typeface="Arial" pitchFamily="34" charset="0"/>
              <a:buChar char="○"/>
              <a:defRPr sz="2000" kern="1200">
                <a:solidFill>
                  <a:schemeClr val="tx1"/>
                </a:solidFill>
                <a:latin typeface="+mn-lt"/>
                <a:ea typeface="+mn-ea"/>
                <a:cs typeface="+mn-cs"/>
              </a:defRPr>
            </a:lvl8pPr>
            <a:lvl9pPr marL="4114800" lvl="8" indent="-355600" algn="l" defTabSz="914400" rtl="0" eaLnBrk="1" latinLnBrk="0" hangingPunct="1">
              <a:spcBef>
                <a:spcPts val="800"/>
              </a:spcBef>
              <a:spcAft>
                <a:spcPts val="800"/>
              </a:spcAft>
              <a:buSzPts val="2000"/>
              <a:buFont typeface="Arial" pitchFamily="34" charset="0"/>
              <a:buChar char="■"/>
              <a:defRPr sz="2000" kern="1200">
                <a:solidFill>
                  <a:schemeClr val="tx1"/>
                </a:solidFill>
                <a:latin typeface="+mn-lt"/>
                <a:ea typeface="+mn-ea"/>
                <a:cs typeface="+mn-cs"/>
              </a:defRPr>
            </a:lvl9pPr>
          </a:lstStyle>
          <a:p>
            <a:pPr algn="just">
              <a:lnSpc>
                <a:spcPct val="105000"/>
              </a:lnSpc>
              <a:spcBef>
                <a:spcPts val="200"/>
              </a:spcBef>
              <a:spcAft>
                <a:spcPts val="200"/>
              </a:spcAft>
            </a:pP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endParaRPr lang="ja-JP" altLang="ja-JP" sz="2400" dirty="0">
              <a:latin typeface="Calibri" panose="020F0502020204030204" pitchFamily="34" charset="0"/>
              <a:ea typeface="ＭＳ 明朝" panose="02020609040205080304" pitchFamily="17" charset="-128"/>
              <a:cs typeface="Times New Roman" panose="02020603050405020304" pitchFamily="18" charset="0"/>
            </a:endParaRPr>
          </a:p>
        </p:txBody>
      </p:sp>
      <p:pic>
        <p:nvPicPr>
          <p:cNvPr id="15" name="Picture 8" descr="Cách chế biến cá basa đúng cách? Điểm qua một vài món ngon từ cá basa - Hải  Sản Tươi Sống">
            <a:extLst>
              <a:ext uri="{FF2B5EF4-FFF2-40B4-BE49-F238E27FC236}">
                <a16:creationId xmlns:a16="http://schemas.microsoft.com/office/drawing/2014/main" xmlns="" id="{F0A59A56-D305-424B-ACC9-8541377F3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415" y="4419600"/>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Ăn cá ngừ sống có tốt không? | Vinmec">
            <a:extLst>
              <a:ext uri="{FF2B5EF4-FFF2-40B4-BE49-F238E27FC236}">
                <a16:creationId xmlns:a16="http://schemas.microsoft.com/office/drawing/2014/main" xmlns="" id="{3018138D-ABDD-4E5C-B49F-47C5EA5AA5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112" y="4114799"/>
            <a:ext cx="2592287" cy="222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4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7"/>
          <p:cNvSpPr txBox="1">
            <a:spLocks noGrp="1"/>
          </p:cNvSpPr>
          <p:nvPr>
            <p:ph type="body" idx="1"/>
          </p:nvPr>
        </p:nvSpPr>
        <p:spPr>
          <a:xfrm>
            <a:off x="2191200" y="1447800"/>
            <a:ext cx="5581200" cy="4343400"/>
          </a:xfrm>
          <a:prstGeom prst="rect">
            <a:avLst/>
          </a:prstGeom>
        </p:spPr>
        <p:txBody>
          <a:bodyPr spcFirstLastPara="1" vert="horz" wrap="square" lIns="0" tIns="0" rIns="0" bIns="0" rtlCol="0" anchor="ctr" anchorCtr="0">
            <a:noAutofit/>
          </a:bodyPr>
          <a:lstStyle/>
          <a:p>
            <a:pPr algn="just">
              <a:lnSpc>
                <a:spcPct val="105000"/>
              </a:lnSpc>
              <a:spcBef>
                <a:spcPts val="200"/>
              </a:spcBef>
              <a:spcAft>
                <a:spcPts val="200"/>
              </a:spcAft>
            </a:pP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Nhóm</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thực</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phẩm</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chứa</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Flavonoid</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cũng</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đóng</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vai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trò</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quan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trọng</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giúp</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tăng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khả</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năng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chống</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oxy</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hóa</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và</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tăng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cường</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miễn</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dịch</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của</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cơ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thể</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a:t>
            </a:r>
            <a:endParaRPr lang="en-US" altLang="ja-JP" sz="22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ct val="105000"/>
              </a:lnSpc>
              <a:spcBef>
                <a:spcPts val="200"/>
              </a:spcBef>
              <a:spcAft>
                <a:spcPts val="200"/>
              </a:spcAft>
            </a:pP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thực</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phẩm</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giàu</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flavonoid</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như: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loại</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rau gia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vị</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như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loại</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húng</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tía</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tô,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súp</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lơ xanh,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cải</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xanh,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táo</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trà</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xanh,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gừng</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tỏi</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nghệ</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các</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loại</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rau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lá</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a:t>
            </a:r>
            <a:r>
              <a:rPr lang="vi-VN"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màu</a:t>
            </a:r>
            <a:r>
              <a:rPr lang="vi-VN"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xanh.</a:t>
            </a:r>
            <a:endParaRPr lang="en-US" altLang="ja-JP" sz="22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ja-JP" altLang="ja-JP" sz="1800" dirty="0">
              <a:effectLst/>
              <a:latin typeface="Calibri" panose="020F0502020204030204" pitchFamily="34" charset="0"/>
              <a:ea typeface="ＭＳ 明朝" panose="02020609040205080304" pitchFamily="17" charset="-128"/>
              <a:cs typeface="Times New Roman" panose="02020603050405020304" pitchFamily="18" charset="0"/>
            </a:endParaRPr>
          </a:p>
          <a:p>
            <a:pPr lvl="0">
              <a:lnSpc>
                <a:spcPct val="100000"/>
              </a:lnSpc>
            </a:pPr>
            <a:endParaRPr lang="en-US" sz="2500" dirty="0">
              <a:ea typeface="Cambria" panose="02040503050406030204" pitchFamily="18" charset="0"/>
              <a:cs typeface="Frank Ruhl Libre" panose="020B0604020202020204" charset="-79"/>
            </a:endParaRPr>
          </a:p>
        </p:txBody>
      </p:sp>
      <p:sp>
        <p:nvSpPr>
          <p:cNvPr id="113" name="Google Shape;113;p17"/>
          <p:cNvSpPr txBox="1">
            <a:spLocks noGrp="1"/>
          </p:cNvSpPr>
          <p:nvPr>
            <p:ph type="sldNum" idx="12"/>
          </p:nvPr>
        </p:nvSpPr>
        <p:spPr>
          <a:xfrm>
            <a:off x="8453425" y="857190"/>
            <a:ext cx="548700" cy="5143500"/>
          </a:xfrm>
          <a:prstGeom prst="rect">
            <a:avLst/>
          </a:prstGeom>
        </p:spPr>
        <p:txBody>
          <a:bodyPr spcFirstLastPara="1" vert="horz" wrap="square" lIns="0" tIns="0" rIns="0" bIns="0" rtlCol="0" anchor="ctr" anchorCtr="0">
            <a:noAutofit/>
          </a:bodyPr>
          <a:lstStyle/>
          <a:p>
            <a:fld id="{00000000-1234-1234-1234-123412341234}" type="slidenum">
              <a:rPr lang="en"/>
              <a:pPr/>
              <a:t>25</a:t>
            </a:fld>
            <a:endParaRPr/>
          </a:p>
        </p:txBody>
      </p:sp>
      <p:sp>
        <p:nvSpPr>
          <p:cNvPr id="7" name="Google Shape;111;p17">
            <a:extLst>
              <a:ext uri="{FF2B5EF4-FFF2-40B4-BE49-F238E27FC236}">
                <a16:creationId xmlns:a16="http://schemas.microsoft.com/office/drawing/2014/main" xmlns="" id="{B5363AB8-014E-41FE-BF69-53A21F79FB5C}"/>
              </a:ext>
            </a:extLst>
          </p:cNvPr>
          <p:cNvSpPr txBox="1">
            <a:spLocks noGrp="1"/>
          </p:cNvSpPr>
          <p:nvPr>
            <p:ph type="title"/>
          </p:nvPr>
        </p:nvSpPr>
        <p:spPr>
          <a:xfrm rot="16200000">
            <a:off x="-564400" y="2803250"/>
            <a:ext cx="3091500" cy="1251500"/>
          </a:xfrm>
          <a:prstGeom prst="rect">
            <a:avLst/>
          </a:prstGeom>
        </p:spPr>
        <p:txBody>
          <a:bodyPr spcFirstLastPara="1" vert="horz" wrap="square" lIns="0" tIns="0" rIns="0" bIns="0" rtlCol="0" anchor="ctr" anchorCtr="0">
            <a:noAutofit/>
          </a:bodyPr>
          <a:lstStyle/>
          <a:p>
            <a:pPr lvl="0" algn="ctr"/>
            <a:r>
              <a:rPr lang="en-US" sz="3600" b="1" dirty="0">
                <a:solidFill>
                  <a:srgbClr val="FF0000"/>
                </a:solidFill>
              </a:rPr>
              <a:t>Flavonoids</a:t>
            </a:r>
            <a:endParaRPr sz="3600" b="1" dirty="0">
              <a:solidFill>
                <a:srgbClr val="FF0000"/>
              </a:solidFill>
            </a:endParaRPr>
          </a:p>
        </p:txBody>
      </p:sp>
      <p:pic>
        <p:nvPicPr>
          <p:cNvPr id="4098" name="Picture 2" descr="vườn rau gia vị, cung cấp và hỗ trợ thiết kế trồng rau gia vị">
            <a:extLst>
              <a:ext uri="{FF2B5EF4-FFF2-40B4-BE49-F238E27FC236}">
                <a16:creationId xmlns:a16="http://schemas.microsoft.com/office/drawing/2014/main" xmlns="" id="{019BDB2E-AB32-440D-A1BE-A5F922C0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86200"/>
            <a:ext cx="3653966" cy="27313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ật mí công thức thanh lọc phổi cho cả nhà với gừng, tỏi, nghệ - Cao Tỏi  Việt Nam - Thực phẩm bảo vệ sức khỏe lá phổi">
            <a:extLst>
              <a:ext uri="{FF2B5EF4-FFF2-40B4-BE49-F238E27FC236}">
                <a16:creationId xmlns:a16="http://schemas.microsoft.com/office/drawing/2014/main" xmlns="" id="{A3A22D14-BE61-41C5-9C7C-625D8FB80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920" y="3863083"/>
            <a:ext cx="3809473" cy="273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41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7"/>
          <p:cNvSpPr txBox="1">
            <a:spLocks noGrp="1"/>
          </p:cNvSpPr>
          <p:nvPr>
            <p:ph type="body" idx="1"/>
          </p:nvPr>
        </p:nvSpPr>
        <p:spPr>
          <a:xfrm>
            <a:off x="2057850" y="1315674"/>
            <a:ext cx="5581200" cy="4648200"/>
          </a:xfrm>
          <a:prstGeom prst="rect">
            <a:avLst/>
          </a:prstGeom>
        </p:spPr>
        <p:txBody>
          <a:bodyPr spcFirstLastPara="1" vert="horz" wrap="square" lIns="0" tIns="0" rIns="0" bIns="0" rtlCol="0" anchor="ctr" anchorCtr="0">
            <a:noAutofit/>
          </a:bodyPr>
          <a:lstStyle/>
          <a:p>
            <a:pPr algn="just">
              <a:lnSpc>
                <a:spcPct val="105000"/>
              </a:lnSpc>
              <a:spcBef>
                <a:spcPts val="200"/>
              </a:spcBef>
              <a:spcAft>
                <a:spcPts val="200"/>
              </a:spcAft>
            </a:pPr>
            <a:r>
              <a:rPr lang="vi-VN" altLang="ja-JP" sz="2400" dirty="0" err="1">
                <a:effectLst/>
                <a:latin typeface="Times New Roman" panose="02020603050405020304" pitchFamily="18" charset="0"/>
                <a:ea typeface="ＭＳ 明朝" panose="02020609040205080304" pitchFamily="17" charset="-128"/>
              </a:rPr>
              <a:t>Các</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loại</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thực</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phẩm</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có</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các</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loại</a:t>
            </a:r>
            <a:r>
              <a:rPr lang="vi-VN" altLang="ja-JP" sz="2400" dirty="0">
                <a:effectLst/>
                <a:latin typeface="Times New Roman" panose="02020603050405020304" pitchFamily="18" charset="0"/>
                <a:ea typeface="ＭＳ 明朝" panose="02020609040205080304" pitchFamily="17" charset="-128"/>
              </a:rPr>
              <a:t> vi sinh </a:t>
            </a:r>
            <a:r>
              <a:rPr lang="vi-VN" altLang="ja-JP" sz="2400" dirty="0" err="1">
                <a:effectLst/>
                <a:latin typeface="Times New Roman" panose="02020603050405020304" pitchFamily="18" charset="0"/>
                <a:ea typeface="ＭＳ 明朝" panose="02020609040205080304" pitchFamily="17" charset="-128"/>
              </a:rPr>
              <a:t>vật</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sống</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có</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lợi</a:t>
            </a:r>
            <a:r>
              <a:rPr lang="vi-VN" altLang="ja-JP" sz="2400" dirty="0">
                <a:effectLst/>
                <a:latin typeface="Times New Roman" panose="02020603050405020304" pitchFamily="18" charset="0"/>
                <a:ea typeface="ＭＳ 明朝" panose="02020609040205080304" pitchFamily="17" charset="-128"/>
              </a:rPr>
              <a:t> cho </a:t>
            </a:r>
            <a:r>
              <a:rPr lang="vi-VN" altLang="ja-JP" sz="2400" dirty="0" err="1">
                <a:effectLst/>
                <a:latin typeface="Times New Roman" panose="02020603050405020304" pitchFamily="18" charset="0"/>
                <a:ea typeface="ＭＳ 明朝" panose="02020609040205080304" pitchFamily="17" charset="-128"/>
              </a:rPr>
              <a:t>sức</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khỏe</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Probiotic</a:t>
            </a:r>
            <a:r>
              <a:rPr lang="vi-VN" altLang="ja-JP" sz="2400" dirty="0">
                <a:effectLst/>
                <a:latin typeface="Times New Roman" panose="02020603050405020304" pitchFamily="18" charset="0"/>
                <a:ea typeface="ＭＳ 明朝" panose="02020609040205080304" pitchFamily="17" charset="-128"/>
              </a:rPr>
              <a:t>) như </a:t>
            </a:r>
            <a:r>
              <a:rPr lang="vi-VN" altLang="ja-JP" sz="2400" dirty="0" err="1">
                <a:effectLst/>
                <a:latin typeface="Times New Roman" panose="02020603050405020304" pitchFamily="18" charset="0"/>
                <a:ea typeface="ＭＳ 明朝" panose="02020609040205080304" pitchFamily="17" charset="-128"/>
              </a:rPr>
              <a:t>các</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loại</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sữa</a:t>
            </a:r>
            <a:r>
              <a:rPr lang="vi-VN" altLang="ja-JP" sz="2400" dirty="0">
                <a:effectLst/>
                <a:latin typeface="Times New Roman" panose="02020603050405020304" pitchFamily="18" charset="0"/>
                <a:ea typeface="ＭＳ 明朝" panose="02020609040205080304" pitchFamily="17" charset="-128"/>
              </a:rPr>
              <a:t> chua, </a:t>
            </a:r>
            <a:r>
              <a:rPr lang="vi-VN" altLang="ja-JP" sz="2400" dirty="0" err="1">
                <a:effectLst/>
                <a:latin typeface="Times New Roman" panose="02020603050405020304" pitchFamily="18" charset="0"/>
                <a:ea typeface="ＭＳ 明朝" panose="02020609040205080304" pitchFamily="17" charset="-128"/>
              </a:rPr>
              <a:t>một</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số</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loại</a:t>
            </a:r>
            <a:r>
              <a:rPr lang="vi-VN" altLang="ja-JP" sz="2400" dirty="0">
                <a:effectLst/>
                <a:latin typeface="Times New Roman" panose="02020603050405020304" pitchFamily="18" charset="0"/>
                <a:ea typeface="ＭＳ 明朝" panose="02020609040205080304" pitchFamily="17" charset="-128"/>
              </a:rPr>
              <a:t> phô mai, </a:t>
            </a:r>
            <a:r>
              <a:rPr lang="vi-VN" altLang="ja-JP" sz="2400" dirty="0" err="1">
                <a:effectLst/>
                <a:latin typeface="Times New Roman" panose="02020603050405020304" pitchFamily="18" charset="0"/>
                <a:ea typeface="ＭＳ 明朝" panose="02020609040205080304" pitchFamily="17" charset="-128"/>
              </a:rPr>
              <a:t>đậu</a:t>
            </a:r>
            <a:r>
              <a:rPr lang="vi-VN" altLang="ja-JP" sz="2400" dirty="0">
                <a:effectLst/>
                <a:latin typeface="Times New Roman" panose="02020603050405020304" pitchFamily="18" charset="0"/>
                <a:ea typeface="ＭＳ 明朝" panose="02020609040205080304" pitchFamily="17" charset="-128"/>
              </a:rPr>
              <a:t> tương lên men (</a:t>
            </a:r>
            <a:r>
              <a:rPr lang="vi-VN" altLang="ja-JP" sz="2400" dirty="0" err="1">
                <a:effectLst/>
                <a:latin typeface="Times New Roman" panose="02020603050405020304" pitchFamily="18" charset="0"/>
                <a:ea typeface="ＭＳ 明朝" panose="02020609040205080304" pitchFamily="17" charset="-128"/>
              </a:rPr>
              <a:t>miso</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natto</a:t>
            </a:r>
            <a:r>
              <a:rPr lang="vi-VN" altLang="ja-JP" sz="2400" dirty="0">
                <a:effectLst/>
                <a:latin typeface="Times New Roman" panose="02020603050405020304" pitchFamily="18" charset="0"/>
                <a:ea typeface="ＭＳ 明朝" panose="02020609040205080304" pitchFamily="17" charset="-128"/>
              </a:rPr>
              <a:t>)…</a:t>
            </a:r>
            <a:r>
              <a:rPr lang="vi-VN" altLang="ja-JP" sz="2400" dirty="0" err="1">
                <a:effectLst/>
                <a:latin typeface="Times New Roman" panose="02020603050405020304" pitchFamily="18" charset="0"/>
                <a:ea typeface="ＭＳ 明朝" panose="02020609040205080304" pitchFamily="17" charset="-128"/>
              </a:rPr>
              <a:t>có</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tác</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dụng</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hỗ</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trợ</a:t>
            </a:r>
            <a:r>
              <a:rPr lang="vi-VN" altLang="ja-JP" sz="2400" dirty="0">
                <a:effectLst/>
                <a:latin typeface="Times New Roman" panose="02020603050405020304" pitchFamily="18" charset="0"/>
                <a:ea typeface="ＭＳ 明朝" panose="02020609040205080304" pitchFamily="17" charset="-128"/>
              </a:rPr>
              <a:t> tăng </a:t>
            </a:r>
            <a:r>
              <a:rPr lang="vi-VN" altLang="ja-JP" sz="2400" dirty="0" err="1">
                <a:effectLst/>
                <a:latin typeface="Times New Roman" panose="02020603050405020304" pitchFamily="18" charset="0"/>
                <a:ea typeface="ＭＳ 明朝" panose="02020609040205080304" pitchFamily="17" charset="-128"/>
              </a:rPr>
              <a:t>cường</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hệ</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miễn</a:t>
            </a:r>
            <a:r>
              <a:rPr lang="vi-VN" altLang="ja-JP" sz="2400" dirty="0">
                <a:effectLst/>
                <a:latin typeface="Times New Roman" panose="02020603050405020304" pitchFamily="18" charset="0"/>
                <a:ea typeface="ＭＳ 明朝" panose="02020609040205080304" pitchFamily="17" charset="-128"/>
              </a:rPr>
              <a:t> </a:t>
            </a:r>
            <a:r>
              <a:rPr lang="vi-VN" altLang="ja-JP" sz="2400" dirty="0" err="1">
                <a:effectLst/>
                <a:latin typeface="Times New Roman" panose="02020603050405020304" pitchFamily="18" charset="0"/>
                <a:ea typeface="ＭＳ 明朝" panose="02020609040205080304" pitchFamily="17" charset="-128"/>
              </a:rPr>
              <a:t>dịch</a:t>
            </a:r>
            <a:r>
              <a:rPr lang="vi-VN" altLang="ja-JP" sz="2400" dirty="0">
                <a:effectLst/>
                <a:latin typeface="Times New Roman" panose="02020603050405020304" pitchFamily="18" charset="0"/>
                <a:ea typeface="ＭＳ 明朝" panose="02020609040205080304" pitchFamily="17" charset="-128"/>
              </a:rPr>
              <a:t> cơ </a:t>
            </a:r>
            <a:r>
              <a:rPr lang="vi-VN" altLang="ja-JP" sz="2400" dirty="0" err="1">
                <a:effectLst/>
                <a:latin typeface="Times New Roman" panose="02020603050405020304" pitchFamily="18" charset="0"/>
                <a:ea typeface="ＭＳ 明朝" panose="02020609040205080304" pitchFamily="17" charset="-128"/>
              </a:rPr>
              <a:t>thể</a:t>
            </a:r>
            <a:r>
              <a:rPr lang="vi-VN" altLang="ja-JP" sz="2400" dirty="0">
                <a:effectLst/>
                <a:latin typeface="Times New Roman" panose="02020603050405020304" pitchFamily="18" charset="0"/>
                <a:ea typeface="ＭＳ 明朝" panose="02020609040205080304" pitchFamily="17" charset="-128"/>
              </a:rPr>
              <a:t>.</a:t>
            </a:r>
            <a:endParaRPr lang="en-US" altLang="ja-JP" sz="24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600"/>
              </a:lnSpc>
              <a:spcBef>
                <a:spcPts val="200"/>
              </a:spcBef>
              <a:spcAft>
                <a:spcPts val="200"/>
              </a:spcAft>
            </a:pPr>
            <a:endParaRPr lang="ja-JP" altLang="ja-JP" sz="1800" dirty="0">
              <a:effectLst/>
              <a:latin typeface="Calibri" panose="020F0502020204030204" pitchFamily="34" charset="0"/>
              <a:ea typeface="ＭＳ 明朝" panose="02020609040205080304" pitchFamily="17" charset="-128"/>
              <a:cs typeface="Times New Roman" panose="02020603050405020304" pitchFamily="18" charset="0"/>
            </a:endParaRPr>
          </a:p>
          <a:p>
            <a:pPr lvl="0">
              <a:lnSpc>
                <a:spcPct val="100000"/>
              </a:lnSpc>
            </a:pPr>
            <a:endParaRPr lang="en-US" sz="2500" dirty="0">
              <a:ea typeface="Cambria" panose="02040503050406030204" pitchFamily="18" charset="0"/>
              <a:cs typeface="Frank Ruhl Libre" panose="020B0604020202020204" charset="-79"/>
            </a:endParaRPr>
          </a:p>
        </p:txBody>
      </p:sp>
      <p:sp>
        <p:nvSpPr>
          <p:cNvPr id="113" name="Google Shape;113;p17"/>
          <p:cNvSpPr txBox="1">
            <a:spLocks noGrp="1"/>
          </p:cNvSpPr>
          <p:nvPr>
            <p:ph type="sldNum" idx="12"/>
          </p:nvPr>
        </p:nvSpPr>
        <p:spPr>
          <a:xfrm>
            <a:off x="8453425" y="857190"/>
            <a:ext cx="548700" cy="5143500"/>
          </a:xfrm>
          <a:prstGeom prst="rect">
            <a:avLst/>
          </a:prstGeom>
        </p:spPr>
        <p:txBody>
          <a:bodyPr spcFirstLastPara="1" vert="horz" wrap="square" lIns="0" tIns="0" rIns="0" bIns="0" rtlCol="0" anchor="ctr" anchorCtr="0">
            <a:noAutofit/>
          </a:bodyPr>
          <a:lstStyle/>
          <a:p>
            <a:fld id="{00000000-1234-1234-1234-123412341234}" type="slidenum">
              <a:rPr lang="en"/>
              <a:pPr/>
              <a:t>26</a:t>
            </a:fld>
            <a:endParaRPr/>
          </a:p>
        </p:txBody>
      </p:sp>
      <p:sp>
        <p:nvSpPr>
          <p:cNvPr id="7" name="Google Shape;111;p17">
            <a:extLst>
              <a:ext uri="{FF2B5EF4-FFF2-40B4-BE49-F238E27FC236}">
                <a16:creationId xmlns:a16="http://schemas.microsoft.com/office/drawing/2014/main" xmlns="" id="{B5363AB8-014E-41FE-BF69-53A21F79FB5C}"/>
              </a:ext>
            </a:extLst>
          </p:cNvPr>
          <p:cNvSpPr txBox="1">
            <a:spLocks noGrp="1"/>
          </p:cNvSpPr>
          <p:nvPr>
            <p:ph type="title"/>
          </p:nvPr>
        </p:nvSpPr>
        <p:spPr>
          <a:xfrm rot="16200000">
            <a:off x="-564400" y="2803250"/>
            <a:ext cx="3091500" cy="1251500"/>
          </a:xfrm>
          <a:prstGeom prst="rect">
            <a:avLst/>
          </a:prstGeom>
        </p:spPr>
        <p:txBody>
          <a:bodyPr spcFirstLastPara="1" vert="horz" wrap="square" lIns="0" tIns="0" rIns="0" bIns="0" rtlCol="0" anchor="ctr" anchorCtr="0">
            <a:noAutofit/>
          </a:bodyPr>
          <a:lstStyle/>
          <a:p>
            <a:pPr lvl="0" algn="ctr"/>
            <a:r>
              <a:rPr lang="en-US" sz="3600" b="1" dirty="0">
                <a:solidFill>
                  <a:srgbClr val="FF0000"/>
                </a:solidFill>
              </a:rPr>
              <a:t>Probiotic</a:t>
            </a:r>
            <a:endParaRPr sz="3600" b="1" dirty="0">
              <a:solidFill>
                <a:srgbClr val="FF0000"/>
              </a:solidFill>
            </a:endParaRPr>
          </a:p>
        </p:txBody>
      </p:sp>
      <p:pic>
        <p:nvPicPr>
          <p:cNvPr id="5122" name="Picture 2" descr="Cách chọn sữa chua tốt nhất cho sức khỏe của bạn | Vinmec">
            <a:extLst>
              <a:ext uri="{FF2B5EF4-FFF2-40B4-BE49-F238E27FC236}">
                <a16:creationId xmlns:a16="http://schemas.microsoft.com/office/drawing/2014/main" xmlns="" id="{37F4CFC6-F7AD-4977-B9D1-BF6890DC1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9" y="4800600"/>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IDEO] Jerry Cheesecake - Bánh Phô-mai Tom &amp; Jerry - Savoury DaysSavoury  Days">
            <a:extLst>
              <a:ext uri="{FF2B5EF4-FFF2-40B4-BE49-F238E27FC236}">
                <a16:creationId xmlns:a16="http://schemas.microsoft.com/office/drawing/2014/main" xmlns="" id="{423DCBAC-FE3F-45F6-A94C-CD867C1E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396" y="4800600"/>
            <a:ext cx="3083902"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Đậu nành lên men Natto - bí quyết sống thọ của người Nhật Bản - VnExpress  Du lịch">
            <a:extLst>
              <a:ext uri="{FF2B5EF4-FFF2-40B4-BE49-F238E27FC236}">
                <a16:creationId xmlns:a16="http://schemas.microsoft.com/office/drawing/2014/main" xmlns="" id="{B33BE274-4441-4A04-863B-906618138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445" y="4733925"/>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33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43A2A0-5A07-4D70-AA2C-169897C8EFC5}"/>
              </a:ext>
            </a:extLst>
          </p:cNvPr>
          <p:cNvSpPr>
            <a:spLocks noGrp="1"/>
          </p:cNvSpPr>
          <p:nvPr>
            <p:ph type="title"/>
          </p:nvPr>
        </p:nvSpPr>
        <p:spPr>
          <a:xfrm>
            <a:off x="304800" y="0"/>
            <a:ext cx="8229600" cy="1143000"/>
          </a:xfrm>
        </p:spPr>
        <p:txBody>
          <a:bodyPr>
            <a:normAutofit fontScale="90000"/>
          </a:bodyPr>
          <a:lstStyle/>
          <a:p>
            <a:r>
              <a:rPr kumimoji="1" lang="en-US" altLang="ja-JP" sz="3600" b="1" dirty="0" err="1">
                <a:solidFill>
                  <a:srgbClr val="FF0000"/>
                </a:solidFill>
              </a:rPr>
              <a:t>Thực</a:t>
            </a:r>
            <a:r>
              <a:rPr kumimoji="1" lang="en-US" altLang="ja-JP" sz="3600" b="1" dirty="0">
                <a:solidFill>
                  <a:srgbClr val="FF0000"/>
                </a:solidFill>
              </a:rPr>
              <a:t> </a:t>
            </a:r>
            <a:r>
              <a:rPr kumimoji="1" lang="en-US" altLang="ja-JP" sz="3600" b="1" dirty="0" err="1">
                <a:solidFill>
                  <a:srgbClr val="FF0000"/>
                </a:solidFill>
              </a:rPr>
              <a:t>đơn</a:t>
            </a:r>
            <a:r>
              <a:rPr kumimoji="1" lang="en-US" altLang="ja-JP" sz="3600" b="1" dirty="0">
                <a:solidFill>
                  <a:srgbClr val="FF0000"/>
                </a:solidFill>
              </a:rPr>
              <a:t> </a:t>
            </a:r>
            <a:r>
              <a:rPr kumimoji="1" lang="en-US" altLang="ja-JP" sz="3600" b="1" dirty="0" err="1">
                <a:solidFill>
                  <a:srgbClr val="FF0000"/>
                </a:solidFill>
              </a:rPr>
              <a:t>cân</a:t>
            </a:r>
            <a:r>
              <a:rPr kumimoji="1" lang="en-US" altLang="ja-JP" sz="3600" b="1" dirty="0">
                <a:solidFill>
                  <a:srgbClr val="FF0000"/>
                </a:solidFill>
              </a:rPr>
              <a:t> </a:t>
            </a:r>
            <a:r>
              <a:rPr kumimoji="1" lang="en-US" altLang="ja-JP" sz="3600" b="1" dirty="0" err="1">
                <a:solidFill>
                  <a:srgbClr val="FF0000"/>
                </a:solidFill>
              </a:rPr>
              <a:t>đối</a:t>
            </a:r>
            <a:r>
              <a:rPr kumimoji="1" lang="en-US" altLang="ja-JP" sz="3600" b="1" dirty="0">
                <a:solidFill>
                  <a:srgbClr val="FF0000"/>
                </a:solidFill>
              </a:rPr>
              <a:t>, </a:t>
            </a:r>
            <a:r>
              <a:rPr kumimoji="1" lang="en-US" altLang="ja-JP" sz="3600" b="1" dirty="0" err="1">
                <a:solidFill>
                  <a:srgbClr val="FF0000"/>
                </a:solidFill>
              </a:rPr>
              <a:t>lành</a:t>
            </a:r>
            <a:r>
              <a:rPr kumimoji="1" lang="en-US" altLang="ja-JP" sz="3600" b="1" dirty="0">
                <a:solidFill>
                  <a:srgbClr val="FF0000"/>
                </a:solidFill>
              </a:rPr>
              <a:t> </a:t>
            </a:r>
            <a:r>
              <a:rPr kumimoji="1" lang="en-US" altLang="ja-JP" sz="3600" b="1" dirty="0" err="1">
                <a:solidFill>
                  <a:srgbClr val="FF0000"/>
                </a:solidFill>
              </a:rPr>
              <a:t>mạnh</a:t>
            </a:r>
            <a:r>
              <a:rPr kumimoji="1" lang="en-US" altLang="ja-JP" sz="3600" b="1" dirty="0">
                <a:solidFill>
                  <a:srgbClr val="FF0000"/>
                </a:solidFill>
              </a:rPr>
              <a:t>, </a:t>
            </a:r>
            <a:r>
              <a:rPr kumimoji="1" lang="en-US" altLang="ja-JP" sz="3600" b="1" dirty="0" err="1">
                <a:solidFill>
                  <a:srgbClr val="FF0000"/>
                </a:solidFill>
              </a:rPr>
              <a:t>giàu</a:t>
            </a:r>
            <a:r>
              <a:rPr kumimoji="1" lang="en-US" altLang="ja-JP" sz="3600" b="1" dirty="0">
                <a:solidFill>
                  <a:srgbClr val="FF0000"/>
                </a:solidFill>
              </a:rPr>
              <a:t> vi </a:t>
            </a:r>
            <a:r>
              <a:rPr kumimoji="1" lang="en-US" altLang="ja-JP" sz="3600" b="1" dirty="0" err="1">
                <a:solidFill>
                  <a:srgbClr val="FF0000"/>
                </a:solidFill>
              </a:rPr>
              <a:t>chất</a:t>
            </a:r>
            <a:r>
              <a:rPr kumimoji="1" lang="en-US" altLang="ja-JP" sz="3600" b="1" dirty="0">
                <a:solidFill>
                  <a:srgbClr val="FF0000"/>
                </a:solidFill>
              </a:rPr>
              <a:t> </a:t>
            </a:r>
            <a:r>
              <a:rPr kumimoji="1" lang="en-US" altLang="ja-JP" sz="3600" b="1" dirty="0" err="1">
                <a:solidFill>
                  <a:srgbClr val="FF0000"/>
                </a:solidFill>
              </a:rPr>
              <a:t>dinh</a:t>
            </a:r>
            <a:r>
              <a:rPr kumimoji="1" lang="en-US" altLang="ja-JP" sz="3600" b="1" dirty="0">
                <a:solidFill>
                  <a:srgbClr val="FF0000"/>
                </a:solidFill>
              </a:rPr>
              <a:t> </a:t>
            </a:r>
            <a:r>
              <a:rPr kumimoji="1" lang="en-US" altLang="ja-JP" sz="3600" b="1" dirty="0" err="1">
                <a:solidFill>
                  <a:srgbClr val="FF0000"/>
                </a:solidFill>
              </a:rPr>
              <a:t>dưỡng</a:t>
            </a:r>
            <a:r>
              <a:rPr kumimoji="1" lang="en-US" altLang="ja-JP" sz="3600" b="1" dirty="0">
                <a:solidFill>
                  <a:srgbClr val="FF0000"/>
                </a:solidFill>
              </a:rPr>
              <a:t> </a:t>
            </a:r>
            <a:r>
              <a:rPr kumimoji="1" lang="en-US" altLang="ja-JP" sz="3600" b="1" dirty="0" err="1">
                <a:solidFill>
                  <a:srgbClr val="FF0000"/>
                </a:solidFill>
              </a:rPr>
              <a:t>cho</a:t>
            </a:r>
            <a:r>
              <a:rPr kumimoji="1" lang="en-US" altLang="ja-JP" sz="3600" b="1" dirty="0">
                <a:solidFill>
                  <a:srgbClr val="FF0000"/>
                </a:solidFill>
              </a:rPr>
              <a:t> </a:t>
            </a:r>
            <a:r>
              <a:rPr kumimoji="1" lang="en-US" altLang="ja-JP" sz="3600" b="1" dirty="0" err="1">
                <a:solidFill>
                  <a:srgbClr val="FF0000"/>
                </a:solidFill>
              </a:rPr>
              <a:t>trẻ</a:t>
            </a:r>
            <a:r>
              <a:rPr kumimoji="1" lang="en-US" altLang="ja-JP" sz="3600" b="1" dirty="0">
                <a:solidFill>
                  <a:srgbClr val="FF0000"/>
                </a:solidFill>
              </a:rPr>
              <a:t> </a:t>
            </a:r>
            <a:r>
              <a:rPr kumimoji="1" lang="en-US" altLang="ja-JP" sz="3600" b="1" dirty="0" err="1">
                <a:solidFill>
                  <a:srgbClr val="FF0000"/>
                </a:solidFill>
              </a:rPr>
              <a:t>mầm</a:t>
            </a:r>
            <a:r>
              <a:rPr kumimoji="1" lang="en-US" altLang="ja-JP" sz="3600" b="1" dirty="0">
                <a:solidFill>
                  <a:srgbClr val="FF0000"/>
                </a:solidFill>
              </a:rPr>
              <a:t> non</a:t>
            </a:r>
            <a:endParaRPr kumimoji="1" lang="ja-JP" altLang="en-US" sz="3600" b="1" dirty="0">
              <a:solidFill>
                <a:srgbClr val="FF0000"/>
              </a:solidFill>
            </a:endParaRPr>
          </a:p>
        </p:txBody>
      </p:sp>
      <p:sp>
        <p:nvSpPr>
          <p:cNvPr id="5" name="TextBox 4">
            <a:extLst>
              <a:ext uri="{FF2B5EF4-FFF2-40B4-BE49-F238E27FC236}">
                <a16:creationId xmlns:a16="http://schemas.microsoft.com/office/drawing/2014/main" xmlns="" id="{022CC4D7-7C44-462D-BD3E-7740640D38C0}"/>
              </a:ext>
            </a:extLst>
          </p:cNvPr>
          <p:cNvSpPr txBox="1"/>
          <p:nvPr/>
        </p:nvSpPr>
        <p:spPr>
          <a:xfrm>
            <a:off x="1066800" y="2158414"/>
            <a:ext cx="4572000" cy="3970318"/>
          </a:xfrm>
          <a:prstGeom prst="rect">
            <a:avLst/>
          </a:prstGeom>
          <a:noFill/>
        </p:spPr>
        <p:txBody>
          <a:bodyPr wrap="square" rtlCol="0">
            <a:spAutoFit/>
          </a:bodyPr>
          <a:lstStyle/>
          <a:p>
            <a:r>
              <a:rPr kumimoji="1" lang="en-US" altLang="ja-JP" b="1" dirty="0" err="1"/>
              <a:t>Bữa</a:t>
            </a:r>
            <a:r>
              <a:rPr kumimoji="1" lang="en-US" altLang="ja-JP" b="1" dirty="0"/>
              <a:t> </a:t>
            </a:r>
            <a:r>
              <a:rPr kumimoji="1" lang="en-US" altLang="ja-JP" b="1" dirty="0" err="1"/>
              <a:t>trưa</a:t>
            </a:r>
            <a:r>
              <a:rPr kumimoji="1" lang="en-US" altLang="ja-JP" b="1" dirty="0"/>
              <a:t>: </a:t>
            </a:r>
            <a:r>
              <a:rPr kumimoji="1" lang="en-US" altLang="ja-JP" dirty="0" err="1"/>
              <a:t>Số</a:t>
            </a:r>
            <a:r>
              <a:rPr kumimoji="1" lang="en-US" altLang="ja-JP" dirty="0"/>
              <a:t> </a:t>
            </a:r>
            <a:r>
              <a:rPr kumimoji="1" lang="en-US" altLang="ja-JP" dirty="0" err="1"/>
              <a:t>lượng</a:t>
            </a:r>
            <a:r>
              <a:rPr kumimoji="1" lang="en-US" altLang="ja-JP" dirty="0"/>
              <a:t> </a:t>
            </a:r>
            <a:r>
              <a:rPr kumimoji="1" lang="en-US" altLang="ja-JP" dirty="0" err="1"/>
              <a:t>thực</a:t>
            </a:r>
            <a:r>
              <a:rPr kumimoji="1" lang="en-US" altLang="ja-JP" dirty="0"/>
              <a:t> </a:t>
            </a:r>
            <a:r>
              <a:rPr kumimoji="1" lang="en-US" altLang="ja-JP" dirty="0" err="1"/>
              <a:t>phẩm</a:t>
            </a:r>
            <a:r>
              <a:rPr kumimoji="1" lang="en-US" altLang="ja-JP" dirty="0"/>
              <a:t> &gt; 10 </a:t>
            </a:r>
            <a:r>
              <a:rPr kumimoji="1" lang="en-US" altLang="ja-JP" dirty="0" err="1"/>
              <a:t>loai</a:t>
            </a:r>
            <a:endParaRPr kumimoji="1" lang="en-US" altLang="ja-JP" dirty="0"/>
          </a:p>
          <a:p>
            <a:r>
              <a:rPr kumimoji="1" lang="en-US" altLang="ja-JP" dirty="0" err="1"/>
              <a:t>Định</a:t>
            </a:r>
            <a:r>
              <a:rPr kumimoji="1" lang="en-US" altLang="ja-JP" dirty="0"/>
              <a:t> </a:t>
            </a:r>
            <a:r>
              <a:rPr kumimoji="1" lang="en-US" altLang="ja-JP" dirty="0" err="1"/>
              <a:t>lượng</a:t>
            </a:r>
            <a:r>
              <a:rPr kumimoji="1" lang="en-US" altLang="ja-JP" dirty="0"/>
              <a:t> </a:t>
            </a:r>
            <a:r>
              <a:rPr kumimoji="1" lang="en-US" altLang="ja-JP" dirty="0" err="1"/>
              <a:t>rau</a:t>
            </a:r>
            <a:r>
              <a:rPr kumimoji="1" lang="en-US" altLang="ja-JP" dirty="0"/>
              <a:t> </a:t>
            </a:r>
            <a:r>
              <a:rPr kumimoji="1" lang="en-US" altLang="ja-JP" dirty="0" err="1"/>
              <a:t>củ</a:t>
            </a:r>
            <a:r>
              <a:rPr kumimoji="1" lang="en-US" altLang="ja-JP" dirty="0"/>
              <a:t> (5 </a:t>
            </a:r>
            <a:r>
              <a:rPr kumimoji="1" lang="en-US" altLang="ja-JP" dirty="0" err="1"/>
              <a:t>loại</a:t>
            </a:r>
            <a:r>
              <a:rPr kumimoji="1" lang="en-US" altLang="ja-JP" dirty="0"/>
              <a:t>) </a:t>
            </a:r>
            <a:r>
              <a:rPr kumimoji="1" lang="en-US" altLang="ja-JP" dirty="0" err="1"/>
              <a:t>sống</a:t>
            </a:r>
            <a:r>
              <a:rPr kumimoji="1" lang="en-US" altLang="ja-JP" dirty="0"/>
              <a:t> </a:t>
            </a:r>
            <a:r>
              <a:rPr kumimoji="1" lang="en-US" altLang="ja-JP" dirty="0" err="1"/>
              <a:t>sạch</a:t>
            </a:r>
            <a:r>
              <a:rPr kumimoji="1" lang="en-US" altLang="ja-JP" dirty="0"/>
              <a:t> </a:t>
            </a:r>
            <a:r>
              <a:rPr kumimoji="1" lang="en-US" altLang="ja-JP" dirty="0" err="1"/>
              <a:t>cho</a:t>
            </a:r>
            <a:r>
              <a:rPr kumimoji="1" lang="en-US" altLang="ja-JP" dirty="0"/>
              <a:t> </a:t>
            </a:r>
            <a:r>
              <a:rPr kumimoji="1" lang="en-US" altLang="ja-JP" dirty="0" err="1"/>
              <a:t>bữa</a:t>
            </a:r>
            <a:r>
              <a:rPr kumimoji="1" lang="en-US" altLang="ja-JP" dirty="0"/>
              <a:t> </a:t>
            </a:r>
            <a:r>
              <a:rPr kumimoji="1" lang="en-US" altLang="ja-JP" dirty="0" err="1"/>
              <a:t>trưa</a:t>
            </a:r>
            <a:r>
              <a:rPr kumimoji="1" lang="en-US" altLang="ja-JP" dirty="0"/>
              <a:t>: 80 g</a:t>
            </a:r>
          </a:p>
          <a:p>
            <a:r>
              <a:rPr kumimoji="1" lang="en-US" altLang="ja-JP" dirty="0" err="1"/>
              <a:t>Món</a:t>
            </a:r>
            <a:r>
              <a:rPr kumimoji="1" lang="en-US" altLang="ja-JP" dirty="0"/>
              <a:t> </a:t>
            </a:r>
            <a:r>
              <a:rPr kumimoji="1" lang="en-US" altLang="ja-JP" dirty="0" err="1"/>
              <a:t>ăn</a:t>
            </a:r>
            <a:r>
              <a:rPr kumimoji="1" lang="en-US" altLang="ja-JP" dirty="0"/>
              <a:t>: </a:t>
            </a:r>
            <a:r>
              <a:rPr kumimoji="1" lang="en-US" altLang="ja-JP" dirty="0" err="1"/>
              <a:t>Cơm</a:t>
            </a:r>
            <a:r>
              <a:rPr kumimoji="1" lang="en-US" altLang="ja-JP" dirty="0"/>
              <a:t> + </a:t>
            </a:r>
            <a:r>
              <a:rPr kumimoji="1" lang="en-US" altLang="ja-JP" dirty="0" err="1"/>
              <a:t>Mặn</a:t>
            </a:r>
            <a:r>
              <a:rPr kumimoji="1" lang="en-US" altLang="ja-JP" dirty="0"/>
              <a:t> + </a:t>
            </a:r>
            <a:r>
              <a:rPr kumimoji="1" lang="en-US" altLang="ja-JP" dirty="0" err="1"/>
              <a:t>Xào</a:t>
            </a:r>
            <a:r>
              <a:rPr kumimoji="1" lang="en-US" altLang="ja-JP" dirty="0"/>
              <a:t> + </a:t>
            </a:r>
            <a:r>
              <a:rPr kumimoji="1" lang="en-US" altLang="ja-JP" dirty="0" err="1"/>
              <a:t>Canh</a:t>
            </a:r>
            <a:r>
              <a:rPr kumimoji="1" lang="en-US" altLang="ja-JP" dirty="0"/>
              <a:t> + </a:t>
            </a:r>
            <a:r>
              <a:rPr kumimoji="1" lang="en-US" altLang="ja-JP" dirty="0" err="1"/>
              <a:t>Hoa</a:t>
            </a:r>
            <a:r>
              <a:rPr kumimoji="1" lang="en-US" altLang="ja-JP" dirty="0"/>
              <a:t> </a:t>
            </a:r>
            <a:r>
              <a:rPr kumimoji="1" lang="en-US" altLang="ja-JP" dirty="0" err="1"/>
              <a:t>quả</a:t>
            </a:r>
            <a:r>
              <a:rPr kumimoji="1" lang="en-US" altLang="ja-JP" dirty="0"/>
              <a:t> </a:t>
            </a:r>
            <a:r>
              <a:rPr kumimoji="1" lang="en-US" altLang="ja-JP" dirty="0" err="1"/>
              <a:t>tráng</a:t>
            </a:r>
            <a:r>
              <a:rPr kumimoji="1" lang="en-US" altLang="ja-JP" dirty="0"/>
              <a:t> </a:t>
            </a:r>
            <a:r>
              <a:rPr kumimoji="1" lang="en-US" altLang="ja-JP" dirty="0" err="1"/>
              <a:t>miệng</a:t>
            </a:r>
            <a:endParaRPr kumimoji="1" lang="en-US" altLang="ja-JP" dirty="0"/>
          </a:p>
          <a:p>
            <a:r>
              <a:rPr kumimoji="1" lang="en-US" altLang="ja-JP" dirty="0" err="1"/>
              <a:t>Bữa</a:t>
            </a:r>
            <a:r>
              <a:rPr kumimoji="1" lang="en-US" altLang="ja-JP" dirty="0"/>
              <a:t> </a:t>
            </a:r>
            <a:r>
              <a:rPr kumimoji="1" lang="en-US" altLang="ja-JP" dirty="0" err="1"/>
              <a:t>phụ</a:t>
            </a:r>
            <a:r>
              <a:rPr kumimoji="1" lang="en-US" altLang="ja-JP" dirty="0"/>
              <a:t> </a:t>
            </a:r>
            <a:r>
              <a:rPr kumimoji="1" lang="en-US" altLang="ja-JP" dirty="0" err="1"/>
              <a:t>chiều</a:t>
            </a:r>
            <a:r>
              <a:rPr kumimoji="1" lang="en-US" altLang="ja-JP" dirty="0"/>
              <a:t>: </a:t>
            </a:r>
            <a:r>
              <a:rPr kumimoji="1" lang="en-US" altLang="ja-JP" dirty="0" err="1"/>
              <a:t>Cháo</a:t>
            </a:r>
            <a:r>
              <a:rPr kumimoji="1" lang="en-US" altLang="ja-JP" dirty="0"/>
              <a:t>/</a:t>
            </a:r>
            <a:r>
              <a:rPr kumimoji="1" lang="en-US" altLang="ja-JP" dirty="0" err="1"/>
              <a:t>bún</a:t>
            </a:r>
            <a:r>
              <a:rPr kumimoji="1" lang="en-US" altLang="ja-JP" dirty="0"/>
              <a:t>/</a:t>
            </a:r>
            <a:r>
              <a:rPr kumimoji="1" lang="en-US" altLang="ja-JP" dirty="0" err="1"/>
              <a:t>miến</a:t>
            </a:r>
            <a:r>
              <a:rPr kumimoji="1" lang="en-US" altLang="ja-JP" dirty="0"/>
              <a:t>/ </a:t>
            </a:r>
            <a:r>
              <a:rPr kumimoji="1" lang="en-US" altLang="ja-JP" dirty="0" err="1"/>
              <a:t>phở</a:t>
            </a:r>
            <a:r>
              <a:rPr kumimoji="1" lang="en-US" altLang="ja-JP" dirty="0"/>
              <a:t> (</a:t>
            </a:r>
            <a:r>
              <a:rPr kumimoji="1" lang="en-US" altLang="ja-JP" dirty="0" err="1"/>
              <a:t>định</a:t>
            </a:r>
            <a:r>
              <a:rPr kumimoji="1" lang="en-US" altLang="ja-JP" dirty="0"/>
              <a:t> </a:t>
            </a:r>
            <a:r>
              <a:rPr kumimoji="1" lang="en-US" altLang="ja-JP" dirty="0" err="1"/>
              <a:t>lượng</a:t>
            </a:r>
            <a:r>
              <a:rPr kumimoji="1" lang="en-US" altLang="ja-JP" dirty="0"/>
              <a:t> </a:t>
            </a:r>
            <a:r>
              <a:rPr kumimoji="1" lang="en-US" altLang="ja-JP" dirty="0" err="1"/>
              <a:t>rau</a:t>
            </a:r>
            <a:r>
              <a:rPr kumimoji="1" lang="en-US" altLang="ja-JP" dirty="0"/>
              <a:t> </a:t>
            </a:r>
            <a:r>
              <a:rPr kumimoji="1" lang="en-US" altLang="ja-JP" dirty="0" err="1"/>
              <a:t>củ</a:t>
            </a:r>
            <a:r>
              <a:rPr kumimoji="1" lang="en-US" altLang="ja-JP" dirty="0"/>
              <a:t>: 30-40g) + </a:t>
            </a:r>
            <a:r>
              <a:rPr kumimoji="1" lang="en-US" altLang="ja-JP" dirty="0" err="1"/>
              <a:t>sữa</a:t>
            </a:r>
            <a:r>
              <a:rPr kumimoji="1" lang="en-US" altLang="ja-JP" dirty="0"/>
              <a:t> </a:t>
            </a:r>
            <a:r>
              <a:rPr kumimoji="1" lang="en-US" altLang="ja-JP" dirty="0" err="1"/>
              <a:t>và</a:t>
            </a:r>
            <a:r>
              <a:rPr kumimoji="1" lang="en-US" altLang="ja-JP" dirty="0"/>
              <a:t> </a:t>
            </a:r>
            <a:r>
              <a:rPr kumimoji="1" lang="en-US" altLang="ja-JP" dirty="0" err="1"/>
              <a:t>chế</a:t>
            </a:r>
            <a:r>
              <a:rPr kumimoji="1" lang="en-US" altLang="ja-JP" dirty="0"/>
              <a:t> </a:t>
            </a:r>
            <a:r>
              <a:rPr kumimoji="1" lang="en-US" altLang="ja-JP" dirty="0" err="1"/>
              <a:t>phẩm</a:t>
            </a:r>
            <a:r>
              <a:rPr kumimoji="1" lang="en-US" altLang="ja-JP" dirty="0"/>
              <a:t> </a:t>
            </a:r>
            <a:r>
              <a:rPr kumimoji="1" lang="en-US" altLang="ja-JP" dirty="0" err="1"/>
              <a:t>sữa</a:t>
            </a:r>
            <a:endParaRPr kumimoji="1" lang="en-US" altLang="ja-JP" dirty="0"/>
          </a:p>
          <a:p>
            <a:r>
              <a:rPr kumimoji="1" lang="en-US" altLang="ja-JP" dirty="0" err="1"/>
              <a:t>Đáp</a:t>
            </a:r>
            <a:r>
              <a:rPr kumimoji="1" lang="en-US" altLang="ja-JP" dirty="0"/>
              <a:t> </a:t>
            </a:r>
            <a:r>
              <a:rPr kumimoji="1" lang="en-US" altLang="ja-JP" dirty="0" err="1"/>
              <a:t>ứng</a:t>
            </a:r>
            <a:r>
              <a:rPr kumimoji="1" lang="en-US" altLang="ja-JP" dirty="0"/>
              <a:t> </a:t>
            </a:r>
            <a:r>
              <a:rPr kumimoji="1" lang="en-US" altLang="ja-JP" dirty="0" err="1"/>
              <a:t>khẩu</a:t>
            </a:r>
            <a:r>
              <a:rPr kumimoji="1" lang="en-US" altLang="ja-JP" dirty="0"/>
              <a:t> </a:t>
            </a:r>
            <a:r>
              <a:rPr kumimoji="1" lang="en-US" altLang="ja-JP" dirty="0" err="1"/>
              <a:t>phần</a:t>
            </a:r>
            <a:r>
              <a:rPr kumimoji="1" lang="en-US" altLang="ja-JP" dirty="0"/>
              <a:t> vi </a:t>
            </a:r>
            <a:r>
              <a:rPr kumimoji="1" lang="en-US" altLang="ja-JP" dirty="0" err="1"/>
              <a:t>chất</a:t>
            </a:r>
            <a:r>
              <a:rPr kumimoji="1" lang="en-US" altLang="ja-JP" dirty="0"/>
              <a:t> </a:t>
            </a:r>
            <a:r>
              <a:rPr kumimoji="1" lang="en-US" altLang="ja-JP" dirty="0" err="1"/>
              <a:t>dinh</a:t>
            </a:r>
            <a:r>
              <a:rPr kumimoji="1" lang="en-US" altLang="ja-JP" dirty="0"/>
              <a:t> </a:t>
            </a:r>
            <a:r>
              <a:rPr kumimoji="1" lang="en-US" altLang="ja-JP" dirty="0" err="1"/>
              <a:t>dưỡng</a:t>
            </a:r>
            <a:r>
              <a:rPr kumimoji="1" lang="en-US" altLang="ja-JP" dirty="0"/>
              <a:t>:</a:t>
            </a:r>
          </a:p>
          <a:p>
            <a:r>
              <a:rPr kumimoji="1" lang="en-US" altLang="ja-JP" dirty="0"/>
              <a:t>Vitamin C: 50-55% </a:t>
            </a:r>
            <a:r>
              <a:rPr kumimoji="1" lang="en-US" altLang="ja-JP" dirty="0" err="1"/>
              <a:t>nhu</a:t>
            </a:r>
            <a:r>
              <a:rPr kumimoji="1" lang="en-US" altLang="ja-JP" dirty="0"/>
              <a:t> </a:t>
            </a:r>
            <a:r>
              <a:rPr kumimoji="1" lang="en-US" altLang="ja-JP" dirty="0" err="1"/>
              <a:t>cầu</a:t>
            </a:r>
            <a:r>
              <a:rPr kumimoji="1" lang="en-US" altLang="ja-JP" dirty="0"/>
              <a:t> </a:t>
            </a:r>
            <a:r>
              <a:rPr kumimoji="1" lang="en-US" altLang="ja-JP" dirty="0" err="1"/>
              <a:t>khuyến</a:t>
            </a:r>
            <a:r>
              <a:rPr kumimoji="1" lang="en-US" altLang="ja-JP" dirty="0"/>
              <a:t> </a:t>
            </a:r>
            <a:r>
              <a:rPr kumimoji="1" lang="en-US" altLang="ja-JP" dirty="0" err="1"/>
              <a:t>nghị</a:t>
            </a:r>
            <a:endParaRPr kumimoji="1" lang="en-US" altLang="ja-JP" dirty="0"/>
          </a:p>
          <a:p>
            <a:r>
              <a:rPr kumimoji="1" lang="en-US" altLang="ja-JP" dirty="0" err="1"/>
              <a:t>Sắt</a:t>
            </a:r>
            <a:r>
              <a:rPr kumimoji="1" lang="en-US" altLang="ja-JP" dirty="0"/>
              <a:t>: 50-55% </a:t>
            </a:r>
            <a:r>
              <a:rPr kumimoji="1" lang="en-US" altLang="ja-JP" dirty="0" err="1"/>
              <a:t>nhu</a:t>
            </a:r>
            <a:r>
              <a:rPr kumimoji="1" lang="en-US" altLang="ja-JP" dirty="0"/>
              <a:t> </a:t>
            </a:r>
            <a:r>
              <a:rPr kumimoji="1" lang="en-US" altLang="ja-JP" dirty="0" err="1"/>
              <a:t>cầu</a:t>
            </a:r>
            <a:r>
              <a:rPr kumimoji="1" lang="en-US" altLang="ja-JP" dirty="0"/>
              <a:t> </a:t>
            </a:r>
            <a:r>
              <a:rPr kumimoji="1" lang="en-US" altLang="ja-JP" dirty="0" err="1"/>
              <a:t>khuyến</a:t>
            </a:r>
            <a:r>
              <a:rPr kumimoji="1" lang="en-US" altLang="ja-JP" dirty="0"/>
              <a:t> </a:t>
            </a:r>
            <a:r>
              <a:rPr kumimoji="1" lang="en-US" altLang="ja-JP" dirty="0" err="1"/>
              <a:t>nghị</a:t>
            </a:r>
            <a:endParaRPr kumimoji="1" lang="en-US" altLang="ja-JP" dirty="0"/>
          </a:p>
          <a:p>
            <a:r>
              <a:rPr kumimoji="1" lang="en-US" altLang="ja-JP" dirty="0" err="1"/>
              <a:t>Kẽm</a:t>
            </a:r>
            <a:r>
              <a:rPr kumimoji="1" lang="en-US" altLang="ja-JP" dirty="0"/>
              <a:t>: 40-45% </a:t>
            </a:r>
            <a:r>
              <a:rPr kumimoji="1" lang="en-US" altLang="ja-JP" dirty="0" err="1"/>
              <a:t>nhu</a:t>
            </a:r>
            <a:r>
              <a:rPr kumimoji="1" lang="en-US" altLang="ja-JP" dirty="0"/>
              <a:t> </a:t>
            </a:r>
            <a:r>
              <a:rPr kumimoji="1" lang="en-US" altLang="ja-JP" dirty="0" err="1"/>
              <a:t>cầu</a:t>
            </a:r>
            <a:r>
              <a:rPr kumimoji="1" lang="en-US" altLang="ja-JP" dirty="0"/>
              <a:t> </a:t>
            </a:r>
            <a:r>
              <a:rPr kumimoji="1" lang="en-US" altLang="ja-JP" dirty="0" err="1"/>
              <a:t>khuyến</a:t>
            </a:r>
            <a:r>
              <a:rPr kumimoji="1" lang="en-US" altLang="ja-JP" dirty="0"/>
              <a:t> </a:t>
            </a:r>
            <a:r>
              <a:rPr kumimoji="1" lang="en-US" altLang="ja-JP" dirty="0" err="1"/>
              <a:t>nghị</a:t>
            </a:r>
            <a:endParaRPr kumimoji="1" lang="en-US" altLang="ja-JP" dirty="0"/>
          </a:p>
          <a:p>
            <a:r>
              <a:rPr kumimoji="1" lang="en-US" altLang="ja-JP" dirty="0" err="1"/>
              <a:t>Canxi</a:t>
            </a:r>
            <a:r>
              <a:rPr kumimoji="1" lang="en-US" altLang="ja-JP" dirty="0"/>
              <a:t>: 50-55% </a:t>
            </a:r>
            <a:r>
              <a:rPr kumimoji="1" lang="en-US" altLang="ja-JP" dirty="0" err="1"/>
              <a:t>nhu</a:t>
            </a:r>
            <a:r>
              <a:rPr kumimoji="1" lang="en-US" altLang="ja-JP" dirty="0"/>
              <a:t> </a:t>
            </a:r>
            <a:r>
              <a:rPr kumimoji="1" lang="en-US" altLang="ja-JP" dirty="0" err="1"/>
              <a:t>cầu</a:t>
            </a:r>
            <a:r>
              <a:rPr kumimoji="1" lang="en-US" altLang="ja-JP" dirty="0"/>
              <a:t> </a:t>
            </a:r>
            <a:r>
              <a:rPr kumimoji="1" lang="en-US" altLang="ja-JP" dirty="0" err="1"/>
              <a:t>khuyến</a:t>
            </a:r>
            <a:r>
              <a:rPr kumimoji="1" lang="en-US" altLang="ja-JP" dirty="0"/>
              <a:t> </a:t>
            </a:r>
            <a:r>
              <a:rPr kumimoji="1" lang="en-US" altLang="ja-JP" dirty="0" err="1"/>
              <a:t>nghị</a:t>
            </a:r>
            <a:endParaRPr kumimoji="1" lang="en-US" altLang="ja-JP" dirty="0"/>
          </a:p>
          <a:p>
            <a:endParaRPr kumimoji="1" lang="en-US" altLang="ja-JP" dirty="0"/>
          </a:p>
          <a:p>
            <a:endParaRPr kumimoji="1" lang="ja-JP" altLang="en-US" dirty="0"/>
          </a:p>
        </p:txBody>
      </p:sp>
      <p:sp>
        <p:nvSpPr>
          <p:cNvPr id="3" name="Content Placeholder 2">
            <a:extLst>
              <a:ext uri="{FF2B5EF4-FFF2-40B4-BE49-F238E27FC236}">
                <a16:creationId xmlns:a16="http://schemas.microsoft.com/office/drawing/2014/main" xmlns="" id="{9E1459FD-15E9-480B-BF58-B7F3BAF2799D}"/>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910469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D1F71-57BB-40E3-9ABF-BADA1E1F9B1B}"/>
              </a:ext>
            </a:extLst>
          </p:cNvPr>
          <p:cNvSpPr>
            <a:spLocks noGrp="1"/>
          </p:cNvSpPr>
          <p:nvPr>
            <p:ph type="title"/>
          </p:nvPr>
        </p:nvSpPr>
        <p:spPr>
          <a:xfrm>
            <a:off x="457200" y="274638"/>
            <a:ext cx="8229600" cy="792162"/>
          </a:xfrm>
        </p:spPr>
        <p:txBody>
          <a:bodyPr>
            <a:noAutofit/>
          </a:bodyPr>
          <a:lstStyle/>
          <a:p>
            <a:r>
              <a:rPr kumimoji="1" lang="en-US" altLang="ja-JP" sz="3500" b="1" dirty="0" err="1">
                <a:solidFill>
                  <a:srgbClr val="FF0000"/>
                </a:solidFill>
              </a:rPr>
              <a:t>Khung</a:t>
            </a:r>
            <a:r>
              <a:rPr kumimoji="1" lang="en-US" altLang="ja-JP" sz="3500" b="1" dirty="0">
                <a:solidFill>
                  <a:srgbClr val="FF0000"/>
                </a:solidFill>
              </a:rPr>
              <a:t> </a:t>
            </a:r>
            <a:r>
              <a:rPr kumimoji="1" lang="en-US" altLang="ja-JP" sz="3500" b="1" dirty="0" err="1">
                <a:solidFill>
                  <a:srgbClr val="FF0000"/>
                </a:solidFill>
              </a:rPr>
              <a:t>thực</a:t>
            </a:r>
            <a:r>
              <a:rPr kumimoji="1" lang="en-US" altLang="ja-JP" sz="3500" b="1" dirty="0">
                <a:solidFill>
                  <a:srgbClr val="FF0000"/>
                </a:solidFill>
              </a:rPr>
              <a:t> </a:t>
            </a:r>
            <a:r>
              <a:rPr kumimoji="1" lang="en-US" altLang="ja-JP" sz="3500" b="1" dirty="0" err="1">
                <a:solidFill>
                  <a:srgbClr val="FF0000"/>
                </a:solidFill>
              </a:rPr>
              <a:t>đơn</a:t>
            </a:r>
            <a:r>
              <a:rPr kumimoji="1" lang="en-US" altLang="ja-JP" sz="3500" b="1" dirty="0">
                <a:solidFill>
                  <a:srgbClr val="FF0000"/>
                </a:solidFill>
              </a:rPr>
              <a:t> </a:t>
            </a:r>
            <a:r>
              <a:rPr kumimoji="1" lang="en-US" altLang="ja-JP" sz="3500" b="1" dirty="0" err="1">
                <a:solidFill>
                  <a:srgbClr val="FF0000"/>
                </a:solidFill>
              </a:rPr>
              <a:t>cho</a:t>
            </a:r>
            <a:r>
              <a:rPr kumimoji="1" lang="en-US" altLang="ja-JP" sz="3500" b="1" dirty="0">
                <a:solidFill>
                  <a:srgbClr val="FF0000"/>
                </a:solidFill>
              </a:rPr>
              <a:t> </a:t>
            </a:r>
            <a:r>
              <a:rPr kumimoji="1" lang="en-US" altLang="ja-JP" sz="3500" b="1" dirty="0" err="1">
                <a:solidFill>
                  <a:srgbClr val="FF0000"/>
                </a:solidFill>
              </a:rPr>
              <a:t>trẻ</a:t>
            </a:r>
            <a:r>
              <a:rPr kumimoji="1" lang="en-US" altLang="ja-JP" sz="3500" b="1" dirty="0">
                <a:solidFill>
                  <a:srgbClr val="FF0000"/>
                </a:solidFill>
              </a:rPr>
              <a:t> </a:t>
            </a:r>
            <a:r>
              <a:rPr kumimoji="1" lang="en-US" altLang="ja-JP" sz="3500" b="1" dirty="0" err="1">
                <a:solidFill>
                  <a:srgbClr val="FF0000"/>
                </a:solidFill>
              </a:rPr>
              <a:t>mẫu</a:t>
            </a:r>
            <a:r>
              <a:rPr kumimoji="1" lang="en-US" altLang="ja-JP" sz="3500" b="1" dirty="0">
                <a:solidFill>
                  <a:srgbClr val="FF0000"/>
                </a:solidFill>
              </a:rPr>
              <a:t> </a:t>
            </a:r>
            <a:r>
              <a:rPr kumimoji="1" lang="en-US" altLang="ja-JP" sz="3500" b="1" dirty="0" err="1">
                <a:solidFill>
                  <a:srgbClr val="FF0000"/>
                </a:solidFill>
              </a:rPr>
              <a:t>giáo</a:t>
            </a:r>
            <a:r>
              <a:rPr kumimoji="1" lang="en-US" altLang="ja-JP" sz="3500" b="1" dirty="0">
                <a:solidFill>
                  <a:srgbClr val="FF0000"/>
                </a:solidFill>
              </a:rPr>
              <a:t> </a:t>
            </a:r>
            <a:r>
              <a:rPr kumimoji="1" lang="en-US" altLang="ja-JP" sz="3500" b="1" dirty="0" err="1">
                <a:solidFill>
                  <a:srgbClr val="FF0000"/>
                </a:solidFill>
              </a:rPr>
              <a:t>khu</a:t>
            </a:r>
            <a:r>
              <a:rPr kumimoji="1" lang="en-US" altLang="ja-JP" sz="3500" b="1" dirty="0">
                <a:solidFill>
                  <a:srgbClr val="FF0000"/>
                </a:solidFill>
              </a:rPr>
              <a:t> </a:t>
            </a:r>
            <a:r>
              <a:rPr kumimoji="1" lang="en-US" altLang="ja-JP" sz="3500" b="1" dirty="0" err="1">
                <a:solidFill>
                  <a:srgbClr val="FF0000"/>
                </a:solidFill>
              </a:rPr>
              <a:t>vực</a:t>
            </a:r>
            <a:r>
              <a:rPr kumimoji="1" lang="en-US" altLang="ja-JP" sz="3500" b="1" dirty="0">
                <a:solidFill>
                  <a:srgbClr val="FF0000"/>
                </a:solidFill>
              </a:rPr>
              <a:t> </a:t>
            </a:r>
            <a:r>
              <a:rPr kumimoji="1" lang="en-US" altLang="ja-JP" sz="3500" b="1" dirty="0" err="1">
                <a:solidFill>
                  <a:srgbClr val="FF0000"/>
                </a:solidFill>
              </a:rPr>
              <a:t>miền</a:t>
            </a:r>
            <a:r>
              <a:rPr kumimoji="1" lang="en-US" altLang="ja-JP" sz="3500" b="1" dirty="0">
                <a:solidFill>
                  <a:srgbClr val="FF0000"/>
                </a:solidFill>
              </a:rPr>
              <a:t> </a:t>
            </a:r>
            <a:r>
              <a:rPr kumimoji="1" lang="en-US" altLang="ja-JP" sz="3500" b="1" dirty="0" err="1">
                <a:solidFill>
                  <a:srgbClr val="FF0000"/>
                </a:solidFill>
              </a:rPr>
              <a:t>Bắc</a:t>
            </a:r>
            <a:endParaRPr kumimoji="1" lang="ja-JP" altLang="en-US" sz="3500" b="1" dirty="0">
              <a:solidFill>
                <a:srgbClr val="FF0000"/>
              </a:solidFill>
            </a:endParaRPr>
          </a:p>
        </p:txBody>
      </p:sp>
      <p:graphicFrame>
        <p:nvGraphicFramePr>
          <p:cNvPr id="4" name="Content Placeholder 3">
            <a:extLst>
              <a:ext uri="{FF2B5EF4-FFF2-40B4-BE49-F238E27FC236}">
                <a16:creationId xmlns:a16="http://schemas.microsoft.com/office/drawing/2014/main" xmlns="" id="{FD386B79-EF91-4F91-A52C-3700DA37C483}"/>
              </a:ext>
            </a:extLst>
          </p:cNvPr>
          <p:cNvGraphicFramePr>
            <a:graphicFrameLocks noGrp="1"/>
          </p:cNvGraphicFramePr>
          <p:nvPr>
            <p:ph idx="1"/>
            <p:extLst>
              <p:ext uri="{D42A27DB-BD31-4B8C-83A1-F6EECF244321}">
                <p14:modId xmlns:p14="http://schemas.microsoft.com/office/powerpoint/2010/main" val="263935102"/>
              </p:ext>
            </p:extLst>
          </p:nvPr>
        </p:nvGraphicFramePr>
        <p:xfrm>
          <a:off x="457200" y="1295400"/>
          <a:ext cx="8229600" cy="5114795"/>
        </p:xfrm>
        <a:graphic>
          <a:graphicData uri="http://schemas.openxmlformats.org/drawingml/2006/table">
            <a:tbl>
              <a:tblPr firstRow="1" firstCol="1" bandRow="1">
                <a:tableStyleId>{5C22544A-7EE6-4342-B048-85BDC9FD1C3A}</a:tableStyleId>
              </a:tblPr>
              <a:tblGrid>
                <a:gridCol w="970494">
                  <a:extLst>
                    <a:ext uri="{9D8B030D-6E8A-4147-A177-3AD203B41FA5}">
                      <a16:colId xmlns:a16="http://schemas.microsoft.com/office/drawing/2014/main" xmlns="" val="356227869"/>
                    </a:ext>
                  </a:extLst>
                </a:gridCol>
                <a:gridCol w="970494">
                  <a:extLst>
                    <a:ext uri="{9D8B030D-6E8A-4147-A177-3AD203B41FA5}">
                      <a16:colId xmlns:a16="http://schemas.microsoft.com/office/drawing/2014/main" xmlns="" val="2398159645"/>
                    </a:ext>
                  </a:extLst>
                </a:gridCol>
                <a:gridCol w="1248121">
                  <a:extLst>
                    <a:ext uri="{9D8B030D-6E8A-4147-A177-3AD203B41FA5}">
                      <a16:colId xmlns:a16="http://schemas.microsoft.com/office/drawing/2014/main" xmlns="" val="2958319719"/>
                    </a:ext>
                  </a:extLst>
                </a:gridCol>
                <a:gridCol w="1340131">
                  <a:extLst>
                    <a:ext uri="{9D8B030D-6E8A-4147-A177-3AD203B41FA5}">
                      <a16:colId xmlns:a16="http://schemas.microsoft.com/office/drawing/2014/main" xmlns="" val="479532877"/>
                    </a:ext>
                  </a:extLst>
                </a:gridCol>
                <a:gridCol w="1340131">
                  <a:extLst>
                    <a:ext uri="{9D8B030D-6E8A-4147-A177-3AD203B41FA5}">
                      <a16:colId xmlns:a16="http://schemas.microsoft.com/office/drawing/2014/main" xmlns="" val="3173144875"/>
                    </a:ext>
                  </a:extLst>
                </a:gridCol>
                <a:gridCol w="1277723">
                  <a:extLst>
                    <a:ext uri="{9D8B030D-6E8A-4147-A177-3AD203B41FA5}">
                      <a16:colId xmlns:a16="http://schemas.microsoft.com/office/drawing/2014/main" xmlns="" val="4151278212"/>
                    </a:ext>
                  </a:extLst>
                </a:gridCol>
                <a:gridCol w="1082506">
                  <a:extLst>
                    <a:ext uri="{9D8B030D-6E8A-4147-A177-3AD203B41FA5}">
                      <a16:colId xmlns:a16="http://schemas.microsoft.com/office/drawing/2014/main" xmlns="" val="1599765993"/>
                    </a:ext>
                  </a:extLst>
                </a:gridCol>
              </a:tblGrid>
              <a:tr h="307598">
                <a:tc gridSpan="2">
                  <a:txBody>
                    <a:bodyPr/>
                    <a:lstStyle/>
                    <a:p>
                      <a:pPr algn="ctr">
                        <a:lnSpc>
                          <a:spcPct val="130000"/>
                        </a:lnSpc>
                        <a:spcBef>
                          <a:spcPts val="480"/>
                        </a:spcBef>
                        <a:spcAft>
                          <a:spcPts val="480"/>
                        </a:spcAft>
                      </a:pPr>
                      <a:r>
                        <a:rPr lang="ja-JP" sz="1600" dirty="0">
                          <a:effectLst/>
                        </a:rPr>
                        <a:t>　</a:t>
                      </a:r>
                      <a:endParaRPr lang="ja-JP" sz="1600"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hMerge="1">
                  <a:txBody>
                    <a:bodyPr/>
                    <a:lstStyle/>
                    <a:p>
                      <a:endParaRPr kumimoji="1" lang="ja-JP" altLang="en-US"/>
                    </a:p>
                  </a:txBody>
                  <a:tcPr/>
                </a:tc>
                <a:tc>
                  <a:txBody>
                    <a:bodyPr/>
                    <a:lstStyle/>
                    <a:p>
                      <a:pPr algn="ctr">
                        <a:lnSpc>
                          <a:spcPct val="130000"/>
                        </a:lnSpc>
                        <a:spcBef>
                          <a:spcPts val="480"/>
                        </a:spcBef>
                        <a:spcAft>
                          <a:spcPts val="480"/>
                        </a:spcAft>
                      </a:pPr>
                      <a:r>
                        <a:rPr lang="en-US" sz="1600">
                          <a:effectLst/>
                        </a:rPr>
                        <a:t>Thứ 2</a:t>
                      </a:r>
                      <a:endParaRPr lang="ja-JP" sz="160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600">
                          <a:effectLst/>
                        </a:rPr>
                        <a:t>Thứ 3</a:t>
                      </a:r>
                      <a:endParaRPr lang="ja-JP" sz="160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600">
                          <a:effectLst/>
                        </a:rPr>
                        <a:t>Thứ 4</a:t>
                      </a:r>
                      <a:endParaRPr lang="ja-JP" sz="160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600">
                          <a:effectLst/>
                        </a:rPr>
                        <a:t>Thứ 5</a:t>
                      </a:r>
                      <a:endParaRPr lang="ja-JP" sz="160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600">
                          <a:effectLst/>
                        </a:rPr>
                        <a:t>Thứ 6</a:t>
                      </a:r>
                      <a:endParaRPr lang="ja-JP" sz="160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extLst>
                  <a:ext uri="{0D108BD9-81ED-4DB2-BD59-A6C34878D82A}">
                    <a16:rowId xmlns:a16="http://schemas.microsoft.com/office/drawing/2014/main" xmlns="" val="1198944436"/>
                  </a:ext>
                </a:extLst>
              </a:tr>
              <a:tr h="562030">
                <a:tc rowSpan="5">
                  <a:txBody>
                    <a:bodyPr/>
                    <a:lstStyle/>
                    <a:p>
                      <a:pPr algn="ctr">
                        <a:lnSpc>
                          <a:spcPct val="130000"/>
                        </a:lnSpc>
                        <a:spcBef>
                          <a:spcPts val="480"/>
                        </a:spcBef>
                        <a:spcAft>
                          <a:spcPts val="480"/>
                        </a:spcAft>
                      </a:pPr>
                      <a:r>
                        <a:rPr lang="en-US" sz="1600" b="1" dirty="0" err="1">
                          <a:effectLst/>
                        </a:rPr>
                        <a:t>Bữa</a:t>
                      </a:r>
                      <a:r>
                        <a:rPr lang="en-US" sz="1600" b="1" dirty="0">
                          <a:effectLst/>
                        </a:rPr>
                        <a:t> </a:t>
                      </a:r>
                      <a:r>
                        <a:rPr lang="en-US" sz="1600" b="1" dirty="0" err="1">
                          <a:effectLst/>
                        </a:rPr>
                        <a:t>trưa</a:t>
                      </a:r>
                      <a:endParaRPr lang="ja-JP" sz="16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vert="vert270" anchor="ctr"/>
                </a:tc>
                <a:tc>
                  <a:txBody>
                    <a:bodyPr/>
                    <a:lstStyle/>
                    <a:p>
                      <a:pPr algn="ctr">
                        <a:lnSpc>
                          <a:spcPct val="130000"/>
                        </a:lnSpc>
                        <a:spcBef>
                          <a:spcPts val="480"/>
                        </a:spcBef>
                        <a:spcAft>
                          <a:spcPts val="480"/>
                        </a:spcAft>
                      </a:pPr>
                      <a:r>
                        <a:rPr lang="en-US" sz="1400" b="1" dirty="0" err="1">
                          <a:effectLst/>
                        </a:rPr>
                        <a:t>Món</a:t>
                      </a:r>
                      <a:r>
                        <a:rPr lang="en-US" sz="1400" b="1" dirty="0">
                          <a:effectLst/>
                        </a:rPr>
                        <a:t> </a:t>
                      </a:r>
                      <a:r>
                        <a:rPr lang="en-US" sz="1400" b="1" dirty="0" err="1">
                          <a:effectLst/>
                        </a:rPr>
                        <a:t>mặn</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Thịt kho tàu</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Cá kho tộ</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Trứng chiên thịt rau củ</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Bò hầm củ quả</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Tôm rim thịt băm</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extLst>
                  <a:ext uri="{0D108BD9-81ED-4DB2-BD59-A6C34878D82A}">
                    <a16:rowId xmlns:a16="http://schemas.microsoft.com/office/drawing/2014/main" xmlns="" val="524983466"/>
                  </a:ext>
                </a:extLst>
              </a:tr>
              <a:tr h="777928">
                <a:tc vMerge="1">
                  <a:txBody>
                    <a:bodyPr/>
                    <a:lstStyle/>
                    <a:p>
                      <a:endParaRPr kumimoji="1" lang="ja-JP" altLang="en-US"/>
                    </a:p>
                  </a:txBody>
                  <a:tcPr/>
                </a:tc>
                <a:tc>
                  <a:txBody>
                    <a:bodyPr/>
                    <a:lstStyle/>
                    <a:p>
                      <a:pPr algn="ctr">
                        <a:lnSpc>
                          <a:spcPct val="130000"/>
                        </a:lnSpc>
                        <a:spcBef>
                          <a:spcPts val="480"/>
                        </a:spcBef>
                        <a:spcAft>
                          <a:spcPts val="480"/>
                        </a:spcAft>
                      </a:pPr>
                      <a:r>
                        <a:rPr lang="en-US" sz="1400" b="1" dirty="0" err="1">
                          <a:effectLst/>
                        </a:rPr>
                        <a:t>Món</a:t>
                      </a:r>
                      <a:r>
                        <a:rPr lang="en-US" sz="1400" b="1" dirty="0">
                          <a:effectLst/>
                        </a:rPr>
                        <a:t> </a:t>
                      </a:r>
                      <a:r>
                        <a:rPr lang="en-US" sz="1400" b="1" dirty="0" err="1">
                          <a:effectLst/>
                        </a:rPr>
                        <a:t>xào</a:t>
                      </a:r>
                      <a:r>
                        <a:rPr lang="en-US" sz="1400" b="1" dirty="0">
                          <a:effectLst/>
                        </a:rPr>
                        <a:t>/</a:t>
                      </a:r>
                      <a:r>
                        <a:rPr lang="en-US" sz="1400" b="1" dirty="0" err="1">
                          <a:effectLst/>
                        </a:rPr>
                        <a:t>luộc</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Súp</a:t>
                      </a:r>
                      <a:r>
                        <a:rPr lang="en-US" sz="1400" b="1" dirty="0">
                          <a:effectLst/>
                        </a:rPr>
                        <a:t> </a:t>
                      </a:r>
                      <a:r>
                        <a:rPr lang="en-US" sz="1400" b="1" dirty="0" err="1">
                          <a:effectLst/>
                        </a:rPr>
                        <a:t>lơ</a:t>
                      </a:r>
                      <a:r>
                        <a:rPr lang="en-US" sz="1400" b="1" dirty="0">
                          <a:effectLst/>
                        </a:rPr>
                        <a:t> </a:t>
                      </a:r>
                      <a:r>
                        <a:rPr lang="en-US" sz="1400" b="1" dirty="0" err="1">
                          <a:effectLst/>
                        </a:rPr>
                        <a:t>củ</a:t>
                      </a:r>
                      <a:r>
                        <a:rPr lang="en-US" sz="1400" b="1" dirty="0">
                          <a:effectLst/>
                        </a:rPr>
                        <a:t> </a:t>
                      </a:r>
                      <a:r>
                        <a:rPr lang="en-US" sz="1400" b="1" dirty="0" err="1">
                          <a:effectLst/>
                        </a:rPr>
                        <a:t>quả</a:t>
                      </a:r>
                      <a:r>
                        <a:rPr lang="en-US" sz="1400" b="1" dirty="0">
                          <a:effectLst/>
                        </a:rPr>
                        <a:t> </a:t>
                      </a:r>
                      <a:r>
                        <a:rPr lang="en-US" sz="1400" b="1" dirty="0" err="1">
                          <a:effectLst/>
                        </a:rPr>
                        <a:t>xào</a:t>
                      </a:r>
                      <a:r>
                        <a:rPr lang="en-US" sz="1400" b="1" dirty="0">
                          <a:effectLst/>
                        </a:rPr>
                        <a:t> </a:t>
                      </a:r>
                      <a:r>
                        <a:rPr lang="en-US" sz="1400" b="1" dirty="0" err="1">
                          <a:effectLst/>
                        </a:rPr>
                        <a:t>thịt</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Su</a:t>
                      </a:r>
                      <a:r>
                        <a:rPr lang="en-US" sz="1400" b="1" dirty="0">
                          <a:effectLst/>
                        </a:rPr>
                        <a:t> </a:t>
                      </a:r>
                      <a:r>
                        <a:rPr lang="en-US" sz="1400" b="1" dirty="0" err="1">
                          <a:effectLst/>
                        </a:rPr>
                        <a:t>su</a:t>
                      </a:r>
                      <a:r>
                        <a:rPr lang="en-US" sz="1400" b="1" dirty="0">
                          <a:effectLst/>
                        </a:rPr>
                        <a:t> </a:t>
                      </a:r>
                      <a:r>
                        <a:rPr lang="en-US" sz="1400" b="1" dirty="0" err="1">
                          <a:effectLst/>
                        </a:rPr>
                        <a:t>nấm</a:t>
                      </a:r>
                      <a:r>
                        <a:rPr lang="en-US" sz="1400" b="1" dirty="0">
                          <a:effectLst/>
                        </a:rPr>
                        <a:t> </a:t>
                      </a:r>
                      <a:r>
                        <a:rPr lang="en-US" sz="1400" b="1" dirty="0" err="1">
                          <a:effectLst/>
                        </a:rPr>
                        <a:t>hương</a:t>
                      </a:r>
                      <a:r>
                        <a:rPr lang="en-US" sz="1400" b="1" dirty="0">
                          <a:effectLst/>
                        </a:rPr>
                        <a:t> </a:t>
                      </a:r>
                      <a:r>
                        <a:rPr lang="en-US" sz="1400" b="1" dirty="0" err="1">
                          <a:effectLst/>
                        </a:rPr>
                        <a:t>xào</a:t>
                      </a:r>
                      <a:r>
                        <a:rPr lang="en-US" sz="1400" b="1" dirty="0">
                          <a:effectLst/>
                        </a:rPr>
                        <a:t> </a:t>
                      </a:r>
                      <a:r>
                        <a:rPr lang="en-US" sz="1400" b="1" dirty="0" err="1">
                          <a:effectLst/>
                        </a:rPr>
                        <a:t>thịt</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Bắp cải cà rốt xào thịt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Đậu quả xào thịt </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Cải ngọt xào thịt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extLst>
                  <a:ext uri="{0D108BD9-81ED-4DB2-BD59-A6C34878D82A}">
                    <a16:rowId xmlns:a16="http://schemas.microsoft.com/office/drawing/2014/main" xmlns="" val="659241372"/>
                  </a:ext>
                </a:extLst>
              </a:tr>
              <a:tr h="777928">
                <a:tc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Món canh </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Canh</a:t>
                      </a:r>
                      <a:r>
                        <a:rPr lang="en-US" sz="1400" b="1" dirty="0">
                          <a:effectLst/>
                        </a:rPr>
                        <a:t> </a:t>
                      </a:r>
                      <a:r>
                        <a:rPr lang="en-US" sz="1400" b="1" dirty="0" err="1">
                          <a:effectLst/>
                        </a:rPr>
                        <a:t>cải</a:t>
                      </a:r>
                      <a:r>
                        <a:rPr lang="en-US" sz="1400" b="1" dirty="0">
                          <a:effectLst/>
                        </a:rPr>
                        <a:t> </a:t>
                      </a:r>
                      <a:r>
                        <a:rPr lang="en-US" sz="1400" b="1" dirty="0" err="1">
                          <a:effectLst/>
                        </a:rPr>
                        <a:t>bó</a:t>
                      </a:r>
                      <a:r>
                        <a:rPr lang="en-US" sz="1400" b="1" dirty="0">
                          <a:effectLst/>
                        </a:rPr>
                        <a:t> </a:t>
                      </a:r>
                      <a:r>
                        <a:rPr lang="en-US" sz="1400" b="1" dirty="0" err="1">
                          <a:effectLst/>
                        </a:rPr>
                        <a:t>xôi</a:t>
                      </a:r>
                      <a:r>
                        <a:rPr lang="en-US" sz="1400" b="1" dirty="0">
                          <a:effectLst/>
                        </a:rPr>
                        <a:t> </a:t>
                      </a:r>
                      <a:r>
                        <a:rPr lang="en-US" sz="1400" b="1" dirty="0" err="1">
                          <a:effectLst/>
                        </a:rPr>
                        <a:t>nấu</a:t>
                      </a:r>
                      <a:r>
                        <a:rPr lang="en-US" sz="1400" b="1" dirty="0">
                          <a:effectLst/>
                        </a:rPr>
                        <a:t> </a:t>
                      </a:r>
                      <a:r>
                        <a:rPr lang="en-US" sz="1400" b="1" dirty="0" err="1">
                          <a:effectLst/>
                        </a:rPr>
                        <a:t>tôm</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Canh</a:t>
                      </a:r>
                      <a:r>
                        <a:rPr lang="en-US" sz="1400" b="1" dirty="0">
                          <a:effectLst/>
                        </a:rPr>
                        <a:t> </a:t>
                      </a:r>
                      <a:r>
                        <a:rPr lang="en-US" sz="1400" b="1" dirty="0" err="1">
                          <a:effectLst/>
                        </a:rPr>
                        <a:t>cải</a:t>
                      </a:r>
                      <a:r>
                        <a:rPr lang="en-US" sz="1400" b="1" dirty="0">
                          <a:effectLst/>
                        </a:rPr>
                        <a:t> </a:t>
                      </a:r>
                      <a:r>
                        <a:rPr lang="en-US" sz="1400" b="1" dirty="0" err="1">
                          <a:effectLst/>
                        </a:rPr>
                        <a:t>thảo</a:t>
                      </a:r>
                      <a:r>
                        <a:rPr lang="en-US" sz="1400" b="1" dirty="0">
                          <a:effectLst/>
                        </a:rPr>
                        <a:t> </a:t>
                      </a:r>
                      <a:r>
                        <a:rPr lang="en-US" sz="1400" b="1" dirty="0" err="1">
                          <a:effectLst/>
                        </a:rPr>
                        <a:t>nấm</a:t>
                      </a:r>
                      <a:r>
                        <a:rPr lang="en-US" sz="1400" b="1" dirty="0">
                          <a:effectLst/>
                        </a:rPr>
                        <a:t> </a:t>
                      </a:r>
                      <a:r>
                        <a:rPr lang="en-US" sz="1400" b="1" dirty="0" err="1">
                          <a:effectLst/>
                        </a:rPr>
                        <a:t>nấu</a:t>
                      </a:r>
                      <a:r>
                        <a:rPr lang="en-US" sz="1400" b="1" dirty="0">
                          <a:effectLst/>
                        </a:rPr>
                        <a:t> </a:t>
                      </a:r>
                      <a:r>
                        <a:rPr lang="en-US" sz="1400" b="1" dirty="0" err="1">
                          <a:effectLst/>
                        </a:rPr>
                        <a:t>thịt</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Canh cải cúc nấu thịt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Canh rau cải xanh nấu cá rô</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Canh chua nấu thịt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extLst>
                  <a:ext uri="{0D108BD9-81ED-4DB2-BD59-A6C34878D82A}">
                    <a16:rowId xmlns:a16="http://schemas.microsoft.com/office/drawing/2014/main" xmlns="" val="1355894595"/>
                  </a:ext>
                </a:extLst>
              </a:tr>
              <a:tr h="511064">
                <a:tc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Cơm </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Cơm trắng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Cơm</a:t>
                      </a:r>
                      <a:r>
                        <a:rPr lang="en-US" sz="1400" b="1" dirty="0">
                          <a:effectLst/>
                        </a:rPr>
                        <a:t> </a:t>
                      </a:r>
                      <a:r>
                        <a:rPr lang="en-US" sz="1400" b="1" dirty="0" err="1">
                          <a:effectLst/>
                        </a:rPr>
                        <a:t>trắng</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Cơm</a:t>
                      </a:r>
                      <a:r>
                        <a:rPr lang="en-US" sz="1400" b="1" dirty="0">
                          <a:effectLst/>
                        </a:rPr>
                        <a:t> </a:t>
                      </a:r>
                      <a:r>
                        <a:rPr lang="en-US" sz="1400" b="1" dirty="0" err="1">
                          <a:effectLst/>
                        </a:rPr>
                        <a:t>trắng</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Cơm trắng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Cơm trắng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extLst>
                  <a:ext uri="{0D108BD9-81ED-4DB2-BD59-A6C34878D82A}">
                    <a16:rowId xmlns:a16="http://schemas.microsoft.com/office/drawing/2014/main" xmlns="" val="4286784818"/>
                  </a:ext>
                </a:extLst>
              </a:tr>
              <a:tr h="562030">
                <a:tc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Tráng miệng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Hoa quả theo mùa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Hoa quả theo mùa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Hoa</a:t>
                      </a:r>
                      <a:r>
                        <a:rPr lang="en-US" sz="1400" b="1" dirty="0">
                          <a:effectLst/>
                        </a:rPr>
                        <a:t> </a:t>
                      </a:r>
                      <a:r>
                        <a:rPr lang="en-US" sz="1400" b="1" dirty="0" err="1">
                          <a:effectLst/>
                        </a:rPr>
                        <a:t>quả</a:t>
                      </a:r>
                      <a:r>
                        <a:rPr lang="en-US" sz="1400" b="1" dirty="0">
                          <a:effectLst/>
                        </a:rPr>
                        <a:t> </a:t>
                      </a:r>
                      <a:r>
                        <a:rPr lang="en-US" sz="1400" b="1" dirty="0" err="1">
                          <a:effectLst/>
                        </a:rPr>
                        <a:t>theo</a:t>
                      </a:r>
                      <a:r>
                        <a:rPr lang="en-US" sz="1400" b="1" dirty="0">
                          <a:effectLst/>
                        </a:rPr>
                        <a:t> </a:t>
                      </a:r>
                      <a:r>
                        <a:rPr lang="en-US" sz="1400" b="1" dirty="0" err="1">
                          <a:effectLst/>
                        </a:rPr>
                        <a:t>mùa</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Hoa quả theo mùa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Hoa quả theo mùa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extLst>
                  <a:ext uri="{0D108BD9-81ED-4DB2-BD59-A6C34878D82A}">
                    <a16:rowId xmlns:a16="http://schemas.microsoft.com/office/drawing/2014/main" xmlns="" val="147393562"/>
                  </a:ext>
                </a:extLst>
              </a:tr>
              <a:tr h="562030">
                <a:tc rowSpan="2" gridSpan="2">
                  <a:txBody>
                    <a:bodyPr/>
                    <a:lstStyle/>
                    <a:p>
                      <a:pPr algn="ctr">
                        <a:lnSpc>
                          <a:spcPct val="130000"/>
                        </a:lnSpc>
                        <a:spcBef>
                          <a:spcPts val="480"/>
                        </a:spcBef>
                        <a:spcAft>
                          <a:spcPts val="480"/>
                        </a:spcAft>
                      </a:pPr>
                      <a:r>
                        <a:rPr lang="en-US" sz="1400" b="1">
                          <a:effectLst/>
                        </a:rPr>
                        <a:t>Bữa phụ</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rowSpan="2" h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Sữa tươi 110 ml</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Sữa tươi 110 ml</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Sữa</a:t>
                      </a:r>
                      <a:r>
                        <a:rPr lang="en-US" sz="1400" b="1" dirty="0">
                          <a:effectLst/>
                        </a:rPr>
                        <a:t> </a:t>
                      </a:r>
                      <a:r>
                        <a:rPr lang="en-US" sz="1400" b="1" dirty="0" err="1">
                          <a:effectLst/>
                        </a:rPr>
                        <a:t>tươi</a:t>
                      </a:r>
                      <a:r>
                        <a:rPr lang="en-US" sz="1400" b="1" dirty="0">
                          <a:effectLst/>
                        </a:rPr>
                        <a:t> 110 ml</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Sữa</a:t>
                      </a:r>
                      <a:r>
                        <a:rPr lang="en-US" sz="1400" b="1" dirty="0">
                          <a:effectLst/>
                        </a:rPr>
                        <a:t> </a:t>
                      </a:r>
                      <a:r>
                        <a:rPr lang="en-US" sz="1400" b="1" dirty="0" err="1">
                          <a:effectLst/>
                        </a:rPr>
                        <a:t>tươi</a:t>
                      </a:r>
                      <a:r>
                        <a:rPr lang="en-US" sz="1400" b="1" dirty="0">
                          <a:effectLst/>
                        </a:rPr>
                        <a:t> 110 ml</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Sữa tươi 110 ml</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extLst>
                  <a:ext uri="{0D108BD9-81ED-4DB2-BD59-A6C34878D82A}">
                    <a16:rowId xmlns:a16="http://schemas.microsoft.com/office/drawing/2014/main" xmlns="" val="3575401246"/>
                  </a:ext>
                </a:extLst>
              </a:tr>
              <a:tr h="1044793">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Bún thịt cà chua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Phở gà</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a:effectLst/>
                        </a:rPr>
                        <a:t>Cháo thịt rau ngót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Xôi</a:t>
                      </a:r>
                      <a:r>
                        <a:rPr lang="en-US" sz="1400" b="1" dirty="0">
                          <a:effectLst/>
                        </a:rPr>
                        <a:t> </a:t>
                      </a:r>
                      <a:r>
                        <a:rPr lang="en-US" sz="1400" b="1" dirty="0" err="1">
                          <a:effectLst/>
                        </a:rPr>
                        <a:t>trắng</a:t>
                      </a:r>
                      <a:r>
                        <a:rPr lang="en-US" sz="1400" b="1" dirty="0">
                          <a:effectLst/>
                        </a:rPr>
                        <a:t> </a:t>
                      </a:r>
                      <a:r>
                        <a:rPr lang="en-US" sz="1400" b="1" dirty="0" err="1">
                          <a:effectLst/>
                        </a:rPr>
                        <a:t>thịt</a:t>
                      </a:r>
                      <a:r>
                        <a:rPr lang="en-US" sz="1400" b="1" dirty="0">
                          <a:effectLst/>
                        </a:rPr>
                        <a:t> </a:t>
                      </a:r>
                      <a:r>
                        <a:rPr lang="en-US" sz="1400" b="1" dirty="0" err="1">
                          <a:effectLst/>
                        </a:rPr>
                        <a:t>băm</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tc>
                  <a:txBody>
                    <a:bodyPr/>
                    <a:lstStyle/>
                    <a:p>
                      <a:pPr algn="ctr">
                        <a:lnSpc>
                          <a:spcPct val="130000"/>
                        </a:lnSpc>
                        <a:spcBef>
                          <a:spcPts val="480"/>
                        </a:spcBef>
                        <a:spcAft>
                          <a:spcPts val="480"/>
                        </a:spcAft>
                      </a:pPr>
                      <a:r>
                        <a:rPr lang="en-US" sz="1400" b="1" dirty="0" err="1">
                          <a:effectLst/>
                        </a:rPr>
                        <a:t>Canh</a:t>
                      </a:r>
                      <a:r>
                        <a:rPr lang="en-US" sz="1400" b="1" dirty="0">
                          <a:effectLst/>
                        </a:rPr>
                        <a:t> bánh </a:t>
                      </a:r>
                      <a:r>
                        <a:rPr lang="en-US" sz="1400" b="1" dirty="0" err="1">
                          <a:effectLst/>
                        </a:rPr>
                        <a:t>đa</a:t>
                      </a:r>
                      <a:r>
                        <a:rPr lang="en-US" sz="1400" b="1" dirty="0">
                          <a:effectLst/>
                        </a:rPr>
                        <a:t> </a:t>
                      </a:r>
                      <a:r>
                        <a:rPr lang="en-US" sz="1400" b="1" dirty="0" err="1">
                          <a:effectLst/>
                        </a:rPr>
                        <a:t>nấu</a:t>
                      </a:r>
                      <a:r>
                        <a:rPr lang="en-US" sz="1400" b="1" dirty="0">
                          <a:effectLst/>
                        </a:rPr>
                        <a:t> </a:t>
                      </a:r>
                      <a:r>
                        <a:rPr lang="en-US" sz="1400" b="1" dirty="0" err="1">
                          <a:effectLst/>
                        </a:rPr>
                        <a:t>cá</a:t>
                      </a:r>
                      <a:r>
                        <a:rPr lang="en-US" sz="1400" b="1" dirty="0">
                          <a:effectLst/>
                        </a:rPr>
                        <a:t> </a:t>
                      </a:r>
                      <a:r>
                        <a:rPr lang="en-US" sz="1400" b="1" dirty="0" err="1">
                          <a:effectLst/>
                        </a:rPr>
                        <a:t>rau</a:t>
                      </a:r>
                      <a:r>
                        <a:rPr lang="en-US" sz="1400" b="1" dirty="0">
                          <a:effectLst/>
                        </a:rPr>
                        <a:t> </a:t>
                      </a:r>
                      <a:r>
                        <a:rPr lang="en-US" sz="1400" b="1" dirty="0" err="1">
                          <a:effectLst/>
                        </a:rPr>
                        <a:t>cải</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5781" marR="55781" marT="0" marB="0" anchor="ctr"/>
                </a:tc>
                <a:extLst>
                  <a:ext uri="{0D108BD9-81ED-4DB2-BD59-A6C34878D82A}">
                    <a16:rowId xmlns:a16="http://schemas.microsoft.com/office/drawing/2014/main" xmlns="" val="1222143154"/>
                  </a:ext>
                </a:extLst>
              </a:tr>
            </a:tbl>
          </a:graphicData>
        </a:graphic>
      </p:graphicFrame>
    </p:spTree>
    <p:extLst>
      <p:ext uri="{BB962C8B-B14F-4D97-AF65-F5344CB8AC3E}">
        <p14:creationId xmlns:p14="http://schemas.microsoft.com/office/powerpoint/2010/main" val="427783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D1F71-57BB-40E3-9ABF-BADA1E1F9B1B}"/>
              </a:ext>
            </a:extLst>
          </p:cNvPr>
          <p:cNvSpPr>
            <a:spLocks noGrp="1"/>
          </p:cNvSpPr>
          <p:nvPr>
            <p:ph type="title"/>
          </p:nvPr>
        </p:nvSpPr>
        <p:spPr>
          <a:xfrm>
            <a:off x="457200" y="274638"/>
            <a:ext cx="8229600" cy="792162"/>
          </a:xfrm>
        </p:spPr>
        <p:txBody>
          <a:bodyPr>
            <a:noAutofit/>
          </a:bodyPr>
          <a:lstStyle/>
          <a:p>
            <a:r>
              <a:rPr kumimoji="1" lang="en-US" altLang="ja-JP" sz="3500" b="1" dirty="0" err="1">
                <a:solidFill>
                  <a:srgbClr val="FF0000"/>
                </a:solidFill>
              </a:rPr>
              <a:t>Khung</a:t>
            </a:r>
            <a:r>
              <a:rPr kumimoji="1" lang="en-US" altLang="ja-JP" sz="3500" b="1" dirty="0">
                <a:solidFill>
                  <a:srgbClr val="FF0000"/>
                </a:solidFill>
              </a:rPr>
              <a:t> </a:t>
            </a:r>
            <a:r>
              <a:rPr kumimoji="1" lang="en-US" altLang="ja-JP" sz="3500" b="1" dirty="0" err="1">
                <a:solidFill>
                  <a:srgbClr val="FF0000"/>
                </a:solidFill>
              </a:rPr>
              <a:t>thực</a:t>
            </a:r>
            <a:r>
              <a:rPr kumimoji="1" lang="en-US" altLang="ja-JP" sz="3500" b="1" dirty="0">
                <a:solidFill>
                  <a:srgbClr val="FF0000"/>
                </a:solidFill>
              </a:rPr>
              <a:t> </a:t>
            </a:r>
            <a:r>
              <a:rPr kumimoji="1" lang="en-US" altLang="ja-JP" sz="3500" b="1" dirty="0" err="1">
                <a:solidFill>
                  <a:srgbClr val="FF0000"/>
                </a:solidFill>
              </a:rPr>
              <a:t>đơn</a:t>
            </a:r>
            <a:r>
              <a:rPr kumimoji="1" lang="en-US" altLang="ja-JP" sz="3500" b="1" dirty="0">
                <a:solidFill>
                  <a:srgbClr val="FF0000"/>
                </a:solidFill>
              </a:rPr>
              <a:t> </a:t>
            </a:r>
            <a:r>
              <a:rPr kumimoji="1" lang="en-US" altLang="ja-JP" sz="3500" b="1" dirty="0" err="1">
                <a:solidFill>
                  <a:srgbClr val="FF0000"/>
                </a:solidFill>
              </a:rPr>
              <a:t>cho</a:t>
            </a:r>
            <a:r>
              <a:rPr kumimoji="1" lang="en-US" altLang="ja-JP" sz="3500" b="1" dirty="0">
                <a:solidFill>
                  <a:srgbClr val="FF0000"/>
                </a:solidFill>
              </a:rPr>
              <a:t> </a:t>
            </a:r>
            <a:r>
              <a:rPr kumimoji="1" lang="en-US" altLang="ja-JP" sz="3500" b="1" dirty="0" err="1">
                <a:solidFill>
                  <a:srgbClr val="FF0000"/>
                </a:solidFill>
              </a:rPr>
              <a:t>trẻ</a:t>
            </a:r>
            <a:r>
              <a:rPr kumimoji="1" lang="en-US" altLang="ja-JP" sz="3500" b="1" dirty="0">
                <a:solidFill>
                  <a:srgbClr val="FF0000"/>
                </a:solidFill>
              </a:rPr>
              <a:t> </a:t>
            </a:r>
            <a:r>
              <a:rPr kumimoji="1" lang="en-US" altLang="ja-JP" sz="3500" b="1" dirty="0" err="1">
                <a:solidFill>
                  <a:srgbClr val="FF0000"/>
                </a:solidFill>
              </a:rPr>
              <a:t>mẫu</a:t>
            </a:r>
            <a:r>
              <a:rPr kumimoji="1" lang="en-US" altLang="ja-JP" sz="3500" b="1" dirty="0">
                <a:solidFill>
                  <a:srgbClr val="FF0000"/>
                </a:solidFill>
              </a:rPr>
              <a:t> </a:t>
            </a:r>
            <a:r>
              <a:rPr kumimoji="1" lang="en-US" altLang="ja-JP" sz="3500" b="1" dirty="0" err="1">
                <a:solidFill>
                  <a:srgbClr val="FF0000"/>
                </a:solidFill>
              </a:rPr>
              <a:t>giáo</a:t>
            </a:r>
            <a:r>
              <a:rPr kumimoji="1" lang="en-US" altLang="ja-JP" sz="3500" b="1" dirty="0">
                <a:solidFill>
                  <a:srgbClr val="FF0000"/>
                </a:solidFill>
              </a:rPr>
              <a:t> </a:t>
            </a:r>
            <a:r>
              <a:rPr kumimoji="1" lang="en-US" altLang="ja-JP" sz="3500" b="1" dirty="0" err="1">
                <a:solidFill>
                  <a:srgbClr val="FF0000"/>
                </a:solidFill>
              </a:rPr>
              <a:t>khu</a:t>
            </a:r>
            <a:r>
              <a:rPr kumimoji="1" lang="en-US" altLang="ja-JP" sz="3500" b="1" dirty="0">
                <a:solidFill>
                  <a:srgbClr val="FF0000"/>
                </a:solidFill>
              </a:rPr>
              <a:t> </a:t>
            </a:r>
            <a:r>
              <a:rPr kumimoji="1" lang="en-US" altLang="ja-JP" sz="3500" b="1" dirty="0" err="1">
                <a:solidFill>
                  <a:srgbClr val="FF0000"/>
                </a:solidFill>
              </a:rPr>
              <a:t>vực</a:t>
            </a:r>
            <a:r>
              <a:rPr kumimoji="1" lang="en-US" altLang="ja-JP" sz="3500" b="1" dirty="0">
                <a:solidFill>
                  <a:srgbClr val="FF0000"/>
                </a:solidFill>
              </a:rPr>
              <a:t> </a:t>
            </a:r>
            <a:r>
              <a:rPr kumimoji="1" lang="en-US" altLang="ja-JP" sz="3500" b="1" dirty="0" err="1">
                <a:solidFill>
                  <a:srgbClr val="FF0000"/>
                </a:solidFill>
              </a:rPr>
              <a:t>miền</a:t>
            </a:r>
            <a:r>
              <a:rPr kumimoji="1" lang="en-US" altLang="ja-JP" sz="3500" b="1" dirty="0">
                <a:solidFill>
                  <a:srgbClr val="FF0000"/>
                </a:solidFill>
              </a:rPr>
              <a:t> </a:t>
            </a:r>
            <a:r>
              <a:rPr kumimoji="1" lang="en-US" altLang="ja-JP" sz="3500" b="1" dirty="0" err="1">
                <a:solidFill>
                  <a:srgbClr val="FF0000"/>
                </a:solidFill>
              </a:rPr>
              <a:t>Trung</a:t>
            </a:r>
            <a:endParaRPr kumimoji="1" lang="ja-JP" altLang="en-US" sz="3500" b="1" dirty="0">
              <a:solidFill>
                <a:srgbClr val="FF0000"/>
              </a:solidFill>
            </a:endParaRPr>
          </a:p>
        </p:txBody>
      </p:sp>
      <p:graphicFrame>
        <p:nvGraphicFramePr>
          <p:cNvPr id="6" name="Content Placeholder 5">
            <a:extLst>
              <a:ext uri="{FF2B5EF4-FFF2-40B4-BE49-F238E27FC236}">
                <a16:creationId xmlns:a16="http://schemas.microsoft.com/office/drawing/2014/main" xmlns="" id="{764D0442-CB96-4DDE-B63C-7B5C528FFA33}"/>
              </a:ext>
            </a:extLst>
          </p:cNvPr>
          <p:cNvGraphicFramePr>
            <a:graphicFrameLocks noGrp="1"/>
          </p:cNvGraphicFramePr>
          <p:nvPr>
            <p:ph idx="1"/>
            <p:extLst>
              <p:ext uri="{D42A27DB-BD31-4B8C-83A1-F6EECF244321}">
                <p14:modId xmlns:p14="http://schemas.microsoft.com/office/powerpoint/2010/main" val="4258569016"/>
              </p:ext>
            </p:extLst>
          </p:nvPr>
        </p:nvGraphicFramePr>
        <p:xfrm>
          <a:off x="609601" y="1371601"/>
          <a:ext cx="8153400" cy="5147801"/>
        </p:xfrm>
        <a:graphic>
          <a:graphicData uri="http://schemas.openxmlformats.org/drawingml/2006/table">
            <a:tbl>
              <a:tblPr firstRow="1" firstCol="1" bandRow="1">
                <a:tableStyleId>{5C22544A-7EE6-4342-B048-85BDC9FD1C3A}</a:tableStyleId>
              </a:tblPr>
              <a:tblGrid>
                <a:gridCol w="1009808">
                  <a:extLst>
                    <a:ext uri="{9D8B030D-6E8A-4147-A177-3AD203B41FA5}">
                      <a16:colId xmlns:a16="http://schemas.microsoft.com/office/drawing/2014/main" xmlns="" val="850003388"/>
                    </a:ext>
                  </a:extLst>
                </a:gridCol>
                <a:gridCol w="1009808">
                  <a:extLst>
                    <a:ext uri="{9D8B030D-6E8A-4147-A177-3AD203B41FA5}">
                      <a16:colId xmlns:a16="http://schemas.microsoft.com/office/drawing/2014/main" xmlns="" val="369998950"/>
                    </a:ext>
                  </a:extLst>
                </a:gridCol>
                <a:gridCol w="1298685">
                  <a:extLst>
                    <a:ext uri="{9D8B030D-6E8A-4147-A177-3AD203B41FA5}">
                      <a16:colId xmlns:a16="http://schemas.microsoft.com/office/drawing/2014/main" xmlns="" val="153530572"/>
                    </a:ext>
                  </a:extLst>
                </a:gridCol>
                <a:gridCol w="1298685">
                  <a:extLst>
                    <a:ext uri="{9D8B030D-6E8A-4147-A177-3AD203B41FA5}">
                      <a16:colId xmlns:a16="http://schemas.microsoft.com/office/drawing/2014/main" xmlns="" val="151064302"/>
                    </a:ext>
                  </a:extLst>
                </a:gridCol>
                <a:gridCol w="940712">
                  <a:extLst>
                    <a:ext uri="{9D8B030D-6E8A-4147-A177-3AD203B41FA5}">
                      <a16:colId xmlns:a16="http://schemas.microsoft.com/office/drawing/2014/main" xmlns="" val="1657864704"/>
                    </a:ext>
                  </a:extLst>
                </a:gridCol>
                <a:gridCol w="1297851">
                  <a:extLst>
                    <a:ext uri="{9D8B030D-6E8A-4147-A177-3AD203B41FA5}">
                      <a16:colId xmlns:a16="http://schemas.microsoft.com/office/drawing/2014/main" xmlns="" val="298042534"/>
                    </a:ext>
                  </a:extLst>
                </a:gridCol>
                <a:gridCol w="1297851">
                  <a:extLst>
                    <a:ext uri="{9D8B030D-6E8A-4147-A177-3AD203B41FA5}">
                      <a16:colId xmlns:a16="http://schemas.microsoft.com/office/drawing/2014/main" xmlns="" val="2415689058"/>
                    </a:ext>
                  </a:extLst>
                </a:gridCol>
              </a:tblGrid>
              <a:tr h="234967">
                <a:tc gridSpan="2">
                  <a:txBody>
                    <a:bodyPr/>
                    <a:lstStyle/>
                    <a:p>
                      <a:pPr algn="ctr">
                        <a:lnSpc>
                          <a:spcPct val="130000"/>
                        </a:lnSpc>
                        <a:spcBef>
                          <a:spcPts val="480"/>
                        </a:spcBef>
                        <a:spcAft>
                          <a:spcPts val="480"/>
                        </a:spcAft>
                      </a:pPr>
                      <a:r>
                        <a:rPr lang="ja-JP" sz="1400" b="1" dirty="0">
                          <a:effectLst/>
                        </a:rPr>
                        <a:t>　</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h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Thứ 2</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400" b="1">
                          <a:effectLst/>
                        </a:rPr>
                        <a:t>Thứ 3</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400" b="1">
                          <a:effectLst/>
                        </a:rPr>
                        <a:t>Thứ 4</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400" b="1">
                          <a:effectLst/>
                        </a:rPr>
                        <a:t>Thứ 5</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400" b="1" dirty="0" err="1">
                          <a:effectLst/>
                        </a:rPr>
                        <a:t>Thứ</a:t>
                      </a:r>
                      <a:r>
                        <a:rPr lang="en-US" sz="1400" b="1" dirty="0">
                          <a:effectLst/>
                        </a:rPr>
                        <a:t> 6</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extLst>
                  <a:ext uri="{0D108BD9-81ED-4DB2-BD59-A6C34878D82A}">
                    <a16:rowId xmlns:a16="http://schemas.microsoft.com/office/drawing/2014/main" xmlns="" val="706143745"/>
                  </a:ext>
                </a:extLst>
              </a:tr>
              <a:tr h="695776">
                <a:tc rowSpan="5">
                  <a:txBody>
                    <a:bodyPr/>
                    <a:lstStyle/>
                    <a:p>
                      <a:pPr algn="ctr">
                        <a:lnSpc>
                          <a:spcPct val="130000"/>
                        </a:lnSpc>
                        <a:spcBef>
                          <a:spcPts val="480"/>
                        </a:spcBef>
                        <a:spcAft>
                          <a:spcPts val="480"/>
                        </a:spcAft>
                      </a:pPr>
                      <a:r>
                        <a:rPr lang="en-US" sz="1100" b="1" dirty="0" err="1">
                          <a:effectLst/>
                        </a:rPr>
                        <a:t>Bữa</a:t>
                      </a:r>
                      <a:r>
                        <a:rPr lang="en-US" sz="1100" b="1" dirty="0">
                          <a:effectLst/>
                        </a:rPr>
                        <a:t> </a:t>
                      </a:r>
                      <a:r>
                        <a:rPr lang="en-US" sz="1100" b="1" dirty="0" err="1">
                          <a:effectLst/>
                        </a:rPr>
                        <a:t>trưa</a:t>
                      </a:r>
                      <a:endParaRPr lang="ja-JP" sz="8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vert="vert270" anchor="ctr"/>
                </a:tc>
                <a:tc>
                  <a:txBody>
                    <a:bodyPr/>
                    <a:lstStyle/>
                    <a:p>
                      <a:pPr algn="ctr">
                        <a:lnSpc>
                          <a:spcPct val="130000"/>
                        </a:lnSpc>
                        <a:spcBef>
                          <a:spcPts val="480"/>
                        </a:spcBef>
                        <a:spcAft>
                          <a:spcPts val="480"/>
                        </a:spcAft>
                      </a:pPr>
                      <a:r>
                        <a:rPr lang="en-US" sz="1200" b="1">
                          <a:effectLst/>
                        </a:rPr>
                        <a:t>Món mặn</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dirty="0" err="1">
                          <a:effectLst/>
                        </a:rPr>
                        <a:t>Chả</a:t>
                      </a:r>
                      <a:r>
                        <a:rPr lang="en-US" sz="1200" b="1" dirty="0">
                          <a:effectLst/>
                        </a:rPr>
                        <a:t> </a:t>
                      </a:r>
                      <a:r>
                        <a:rPr lang="en-US" sz="1200" b="1" dirty="0" err="1">
                          <a:effectLst/>
                        </a:rPr>
                        <a:t>trứng</a:t>
                      </a:r>
                      <a:r>
                        <a:rPr lang="en-US" sz="1200" b="1" dirty="0">
                          <a:effectLst/>
                        </a:rPr>
                        <a:t> </a:t>
                      </a:r>
                      <a:r>
                        <a:rPr lang="en-US" sz="1200" b="1" dirty="0" err="1">
                          <a:effectLst/>
                        </a:rPr>
                        <a:t>thịt</a:t>
                      </a:r>
                      <a:r>
                        <a:rPr lang="en-US" sz="1200" b="1" dirty="0">
                          <a:effectLst/>
                        </a:rPr>
                        <a:t> </a:t>
                      </a:r>
                      <a:r>
                        <a:rPr lang="en-US" sz="1200" b="1" dirty="0" err="1">
                          <a:effectLst/>
                        </a:rPr>
                        <a:t>bò</a:t>
                      </a:r>
                      <a:r>
                        <a:rPr lang="en-US" sz="1200" b="1" dirty="0">
                          <a:effectLst/>
                        </a:rPr>
                        <a:t> </a:t>
                      </a:r>
                      <a:r>
                        <a:rPr lang="en-US" sz="1200" b="1" dirty="0" err="1">
                          <a:effectLst/>
                        </a:rPr>
                        <a:t>hành</a:t>
                      </a:r>
                      <a:r>
                        <a:rPr lang="en-US" sz="1200" b="1" dirty="0">
                          <a:effectLst/>
                        </a:rPr>
                        <a:t> </a:t>
                      </a:r>
                      <a:r>
                        <a:rPr lang="en-US" sz="1200" b="1" dirty="0" err="1">
                          <a:effectLst/>
                        </a:rPr>
                        <a:t>nấm</a:t>
                      </a:r>
                      <a:endParaRPr lang="ja-JP" sz="12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Cá kho tộ</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b"/>
                </a:tc>
                <a:tc>
                  <a:txBody>
                    <a:bodyPr/>
                    <a:lstStyle/>
                    <a:p>
                      <a:pPr algn="ctr">
                        <a:lnSpc>
                          <a:spcPct val="130000"/>
                        </a:lnSpc>
                        <a:spcBef>
                          <a:spcPts val="480"/>
                        </a:spcBef>
                        <a:spcAft>
                          <a:spcPts val="480"/>
                        </a:spcAft>
                      </a:pPr>
                      <a:r>
                        <a:rPr lang="en-US" sz="1200" b="1">
                          <a:effectLst/>
                        </a:rPr>
                        <a:t>Tôm nõn rim thịt </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Cá thu kho thơm</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b"/>
                </a:tc>
                <a:tc>
                  <a:txBody>
                    <a:bodyPr/>
                    <a:lstStyle/>
                    <a:p>
                      <a:pPr algn="ctr">
                        <a:lnSpc>
                          <a:spcPct val="130000"/>
                        </a:lnSpc>
                        <a:spcBef>
                          <a:spcPts val="480"/>
                        </a:spcBef>
                        <a:spcAft>
                          <a:spcPts val="480"/>
                        </a:spcAft>
                      </a:pPr>
                      <a:r>
                        <a:rPr lang="en-US" sz="1200" b="1">
                          <a:effectLst/>
                        </a:rPr>
                        <a:t>Thịt kho tàu</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b"/>
                </a:tc>
                <a:extLst>
                  <a:ext uri="{0D108BD9-81ED-4DB2-BD59-A6C34878D82A}">
                    <a16:rowId xmlns:a16="http://schemas.microsoft.com/office/drawing/2014/main" xmlns="" val="3867413954"/>
                  </a:ext>
                </a:extLst>
              </a:tr>
              <a:tr h="695776">
                <a:tc vMerge="1">
                  <a:txBody>
                    <a:bodyPr/>
                    <a:lstStyle/>
                    <a:p>
                      <a:endParaRPr kumimoji="1" lang="ja-JP" altLang="en-US"/>
                    </a:p>
                  </a:txBody>
                  <a:tcPr/>
                </a:tc>
                <a:tc>
                  <a:txBody>
                    <a:bodyPr/>
                    <a:lstStyle/>
                    <a:p>
                      <a:pPr algn="ctr">
                        <a:lnSpc>
                          <a:spcPct val="130000"/>
                        </a:lnSpc>
                        <a:spcBef>
                          <a:spcPts val="480"/>
                        </a:spcBef>
                        <a:spcAft>
                          <a:spcPts val="480"/>
                        </a:spcAft>
                      </a:pPr>
                      <a:r>
                        <a:rPr lang="en-US" sz="1200" b="1">
                          <a:effectLst/>
                        </a:rPr>
                        <a:t>Món xào/luộc</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Bắp cải cà chua xào thịt</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dirty="0" err="1">
                          <a:effectLst/>
                        </a:rPr>
                        <a:t>Củ</a:t>
                      </a:r>
                      <a:r>
                        <a:rPr lang="en-US" sz="1200" b="1" dirty="0">
                          <a:effectLst/>
                        </a:rPr>
                        <a:t> </a:t>
                      </a:r>
                      <a:r>
                        <a:rPr lang="en-US" sz="1200" b="1" dirty="0" err="1">
                          <a:effectLst/>
                        </a:rPr>
                        <a:t>cải</a:t>
                      </a:r>
                      <a:r>
                        <a:rPr lang="en-US" sz="1200" b="1" dirty="0">
                          <a:effectLst/>
                        </a:rPr>
                        <a:t> </a:t>
                      </a:r>
                      <a:r>
                        <a:rPr lang="en-US" sz="1200" b="1" dirty="0" err="1">
                          <a:effectLst/>
                        </a:rPr>
                        <a:t>xào</a:t>
                      </a:r>
                      <a:r>
                        <a:rPr lang="en-US" sz="1200" b="1" dirty="0">
                          <a:effectLst/>
                        </a:rPr>
                        <a:t> </a:t>
                      </a:r>
                      <a:r>
                        <a:rPr lang="en-US" sz="1200" b="1" dirty="0" err="1">
                          <a:effectLst/>
                        </a:rPr>
                        <a:t>trứng</a:t>
                      </a:r>
                      <a:endParaRPr lang="ja-JP" sz="12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Su hào luộc</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Cải bó xôi xào thịt</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Bông cải cà rốt xào thịt</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extLst>
                  <a:ext uri="{0D108BD9-81ED-4DB2-BD59-A6C34878D82A}">
                    <a16:rowId xmlns:a16="http://schemas.microsoft.com/office/drawing/2014/main" xmlns="" val="3205605840"/>
                  </a:ext>
                </a:extLst>
              </a:tr>
              <a:tr h="934459">
                <a:tc vMerge="1">
                  <a:txBody>
                    <a:bodyPr/>
                    <a:lstStyle/>
                    <a:p>
                      <a:endParaRPr kumimoji="1" lang="ja-JP" altLang="en-US"/>
                    </a:p>
                  </a:txBody>
                  <a:tcPr/>
                </a:tc>
                <a:tc>
                  <a:txBody>
                    <a:bodyPr/>
                    <a:lstStyle/>
                    <a:p>
                      <a:pPr algn="ctr">
                        <a:lnSpc>
                          <a:spcPct val="130000"/>
                        </a:lnSpc>
                        <a:spcBef>
                          <a:spcPts val="480"/>
                        </a:spcBef>
                        <a:spcAft>
                          <a:spcPts val="480"/>
                        </a:spcAft>
                      </a:pPr>
                      <a:r>
                        <a:rPr lang="en-US" sz="1200" b="1">
                          <a:effectLst/>
                        </a:rPr>
                        <a:t>Món canh </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Canh cải xanh cá rô</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Canh cải xanh nấm nấu thịt bò</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dirty="0" err="1">
                          <a:effectLst/>
                        </a:rPr>
                        <a:t>Canh</a:t>
                      </a:r>
                      <a:r>
                        <a:rPr lang="en-US" sz="1200" b="1" dirty="0">
                          <a:effectLst/>
                        </a:rPr>
                        <a:t> </a:t>
                      </a:r>
                      <a:r>
                        <a:rPr lang="en-US" sz="1200" b="1" dirty="0" err="1">
                          <a:effectLst/>
                        </a:rPr>
                        <a:t>cua</a:t>
                      </a:r>
                      <a:r>
                        <a:rPr lang="en-US" sz="1200" b="1" dirty="0">
                          <a:effectLst/>
                        </a:rPr>
                        <a:t> </a:t>
                      </a:r>
                      <a:r>
                        <a:rPr lang="en-US" sz="1200" b="1" dirty="0" err="1">
                          <a:effectLst/>
                        </a:rPr>
                        <a:t>rau</a:t>
                      </a:r>
                      <a:r>
                        <a:rPr lang="en-US" sz="1200" b="1" dirty="0">
                          <a:effectLst/>
                        </a:rPr>
                        <a:t> </a:t>
                      </a:r>
                      <a:r>
                        <a:rPr lang="en-US" sz="1200" b="1" dirty="0" err="1">
                          <a:effectLst/>
                        </a:rPr>
                        <a:t>thập</a:t>
                      </a:r>
                      <a:r>
                        <a:rPr lang="en-US" sz="1200" b="1" dirty="0">
                          <a:effectLst/>
                        </a:rPr>
                        <a:t> </a:t>
                      </a:r>
                      <a:r>
                        <a:rPr lang="en-US" sz="1200" b="1" dirty="0" err="1">
                          <a:effectLst/>
                        </a:rPr>
                        <a:t>cẩm</a:t>
                      </a:r>
                      <a:endParaRPr lang="ja-JP" sz="12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Canh củ quả nấu thịt </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Canh rau thập cẩm nấu tôm</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extLst>
                  <a:ext uri="{0D108BD9-81ED-4DB2-BD59-A6C34878D82A}">
                    <a16:rowId xmlns:a16="http://schemas.microsoft.com/office/drawing/2014/main" xmlns="" val="3994633266"/>
                  </a:ext>
                </a:extLst>
              </a:tr>
              <a:tr h="457094">
                <a:tc vMerge="1">
                  <a:txBody>
                    <a:bodyPr/>
                    <a:lstStyle/>
                    <a:p>
                      <a:endParaRPr kumimoji="1" lang="ja-JP" altLang="en-US"/>
                    </a:p>
                  </a:txBody>
                  <a:tcPr/>
                </a:tc>
                <a:tc>
                  <a:txBody>
                    <a:bodyPr/>
                    <a:lstStyle/>
                    <a:p>
                      <a:pPr algn="ctr">
                        <a:lnSpc>
                          <a:spcPct val="130000"/>
                        </a:lnSpc>
                        <a:spcBef>
                          <a:spcPts val="480"/>
                        </a:spcBef>
                        <a:spcAft>
                          <a:spcPts val="480"/>
                        </a:spcAft>
                      </a:pPr>
                      <a:r>
                        <a:rPr lang="en-US" sz="1200" b="1">
                          <a:effectLst/>
                        </a:rPr>
                        <a:t>Cơm </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Cơm trắng</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Cơm trắng</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Cơm trắng</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dirty="0" err="1">
                          <a:effectLst/>
                        </a:rPr>
                        <a:t>Cơm</a:t>
                      </a:r>
                      <a:r>
                        <a:rPr lang="en-US" sz="1200" b="1" dirty="0">
                          <a:effectLst/>
                        </a:rPr>
                        <a:t> </a:t>
                      </a:r>
                      <a:r>
                        <a:rPr lang="en-US" sz="1200" b="1" dirty="0" err="1">
                          <a:effectLst/>
                        </a:rPr>
                        <a:t>trắng</a:t>
                      </a:r>
                      <a:endParaRPr lang="ja-JP" sz="12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Cơm trắng</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extLst>
                  <a:ext uri="{0D108BD9-81ED-4DB2-BD59-A6C34878D82A}">
                    <a16:rowId xmlns:a16="http://schemas.microsoft.com/office/drawing/2014/main" xmlns="" val="2130155524"/>
                  </a:ext>
                </a:extLst>
              </a:tr>
              <a:tr h="695776">
                <a:tc vMerge="1">
                  <a:txBody>
                    <a:bodyPr/>
                    <a:lstStyle/>
                    <a:p>
                      <a:endParaRPr kumimoji="1" lang="ja-JP" altLang="en-US"/>
                    </a:p>
                  </a:txBody>
                  <a:tcPr/>
                </a:tc>
                <a:tc>
                  <a:txBody>
                    <a:bodyPr/>
                    <a:lstStyle/>
                    <a:p>
                      <a:pPr algn="ctr">
                        <a:lnSpc>
                          <a:spcPct val="130000"/>
                        </a:lnSpc>
                        <a:spcBef>
                          <a:spcPts val="480"/>
                        </a:spcBef>
                        <a:spcAft>
                          <a:spcPts val="480"/>
                        </a:spcAft>
                      </a:pPr>
                      <a:r>
                        <a:rPr lang="en-US" sz="1200" b="1">
                          <a:effectLst/>
                        </a:rPr>
                        <a:t>Tráng miệng</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Hoa quả theo mùa</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Hoa quả theo mùa</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Hoa quả theo mùa</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dirty="0" err="1">
                          <a:effectLst/>
                        </a:rPr>
                        <a:t>Hoa</a:t>
                      </a:r>
                      <a:r>
                        <a:rPr lang="en-US" sz="1200" b="1" dirty="0">
                          <a:effectLst/>
                        </a:rPr>
                        <a:t> </a:t>
                      </a:r>
                      <a:r>
                        <a:rPr lang="en-US" sz="1200" b="1" dirty="0" err="1">
                          <a:effectLst/>
                        </a:rPr>
                        <a:t>quả</a:t>
                      </a:r>
                      <a:r>
                        <a:rPr lang="en-US" sz="1200" b="1" dirty="0">
                          <a:effectLst/>
                        </a:rPr>
                        <a:t> </a:t>
                      </a:r>
                      <a:r>
                        <a:rPr lang="en-US" sz="1200" b="1" dirty="0" err="1">
                          <a:effectLst/>
                        </a:rPr>
                        <a:t>theo</a:t>
                      </a:r>
                      <a:r>
                        <a:rPr lang="en-US" sz="1200" b="1" dirty="0">
                          <a:effectLst/>
                        </a:rPr>
                        <a:t> </a:t>
                      </a:r>
                      <a:r>
                        <a:rPr lang="en-US" sz="1200" b="1" dirty="0" err="1">
                          <a:effectLst/>
                        </a:rPr>
                        <a:t>mùa</a:t>
                      </a:r>
                      <a:endParaRPr lang="ja-JP" sz="12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Hoa quả theo mùa</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extLst>
                  <a:ext uri="{0D108BD9-81ED-4DB2-BD59-A6C34878D82A}">
                    <a16:rowId xmlns:a16="http://schemas.microsoft.com/office/drawing/2014/main" xmlns="" val="2410835738"/>
                  </a:ext>
                </a:extLst>
              </a:tr>
              <a:tr h="695776">
                <a:tc rowSpan="2" gridSpan="2">
                  <a:txBody>
                    <a:bodyPr/>
                    <a:lstStyle/>
                    <a:p>
                      <a:pPr algn="ctr">
                        <a:lnSpc>
                          <a:spcPct val="130000"/>
                        </a:lnSpc>
                        <a:spcBef>
                          <a:spcPts val="480"/>
                        </a:spcBef>
                        <a:spcAft>
                          <a:spcPts val="480"/>
                        </a:spcAft>
                      </a:pPr>
                      <a:r>
                        <a:rPr lang="en-US" sz="1200" b="1">
                          <a:effectLst/>
                        </a:rPr>
                        <a:t>Bữa phụ</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rowSpan="2" hMerge="1">
                  <a:txBody>
                    <a:bodyPr/>
                    <a:lstStyle/>
                    <a:p>
                      <a:endParaRPr kumimoji="1" lang="ja-JP" altLang="en-US"/>
                    </a:p>
                  </a:txBody>
                  <a:tcPr/>
                </a:tc>
                <a:tc>
                  <a:txBody>
                    <a:bodyPr/>
                    <a:lstStyle/>
                    <a:p>
                      <a:pPr algn="ctr">
                        <a:lnSpc>
                          <a:spcPct val="130000"/>
                        </a:lnSpc>
                        <a:spcBef>
                          <a:spcPts val="480"/>
                        </a:spcBef>
                        <a:spcAft>
                          <a:spcPts val="480"/>
                        </a:spcAft>
                      </a:pPr>
                      <a:r>
                        <a:rPr lang="en-US" sz="1200" b="1">
                          <a:effectLst/>
                        </a:rPr>
                        <a:t>Sữa tươi 110 ml</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Sữa tươi 110 ml</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Sữa tươi 110 ml</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dirty="0" err="1">
                          <a:effectLst/>
                        </a:rPr>
                        <a:t>Sữa</a:t>
                      </a:r>
                      <a:r>
                        <a:rPr lang="en-US" sz="1200" b="1" dirty="0">
                          <a:effectLst/>
                        </a:rPr>
                        <a:t> </a:t>
                      </a:r>
                      <a:r>
                        <a:rPr lang="en-US" sz="1200" b="1" dirty="0" err="1">
                          <a:effectLst/>
                        </a:rPr>
                        <a:t>tươi</a:t>
                      </a:r>
                      <a:r>
                        <a:rPr lang="en-US" sz="1200" b="1" dirty="0">
                          <a:effectLst/>
                        </a:rPr>
                        <a:t> 110 ml</a:t>
                      </a:r>
                      <a:endParaRPr lang="ja-JP" sz="12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dirty="0" err="1">
                          <a:effectLst/>
                        </a:rPr>
                        <a:t>Sữa</a:t>
                      </a:r>
                      <a:r>
                        <a:rPr lang="en-US" sz="1200" b="1" dirty="0">
                          <a:effectLst/>
                        </a:rPr>
                        <a:t> </a:t>
                      </a:r>
                      <a:r>
                        <a:rPr lang="en-US" sz="1200" b="1" dirty="0" err="1">
                          <a:effectLst/>
                        </a:rPr>
                        <a:t>tươi</a:t>
                      </a:r>
                      <a:r>
                        <a:rPr lang="en-US" sz="1200" b="1" dirty="0">
                          <a:effectLst/>
                        </a:rPr>
                        <a:t> 110 ml</a:t>
                      </a:r>
                      <a:endParaRPr lang="ja-JP" sz="12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extLst>
                  <a:ext uri="{0D108BD9-81ED-4DB2-BD59-A6C34878D82A}">
                    <a16:rowId xmlns:a16="http://schemas.microsoft.com/office/drawing/2014/main" xmlns="" val="336309753"/>
                  </a:ext>
                </a:extLst>
              </a:tr>
              <a:tr h="695776">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30000"/>
                        </a:lnSpc>
                        <a:spcBef>
                          <a:spcPts val="480"/>
                        </a:spcBef>
                        <a:spcAft>
                          <a:spcPts val="480"/>
                        </a:spcAft>
                      </a:pPr>
                      <a:r>
                        <a:rPr lang="en-US" sz="1200" b="1">
                          <a:effectLst/>
                        </a:rPr>
                        <a:t>Bún cá bớp cà chua </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Nui sốt thịt bằm cà chua</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Mỳ quảng gà </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a:effectLst/>
                        </a:rPr>
                        <a:t>Bột bán tôm thịt rau xanh</a:t>
                      </a:r>
                      <a:endParaRPr lang="ja-JP" sz="1200" b="1">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tc>
                  <a:txBody>
                    <a:bodyPr/>
                    <a:lstStyle/>
                    <a:p>
                      <a:pPr algn="ctr">
                        <a:lnSpc>
                          <a:spcPct val="130000"/>
                        </a:lnSpc>
                        <a:spcBef>
                          <a:spcPts val="480"/>
                        </a:spcBef>
                        <a:spcAft>
                          <a:spcPts val="480"/>
                        </a:spcAft>
                      </a:pPr>
                      <a:r>
                        <a:rPr lang="en-US" sz="1200" b="1" dirty="0">
                          <a:effectLst/>
                        </a:rPr>
                        <a:t>Bánh </a:t>
                      </a:r>
                      <a:r>
                        <a:rPr lang="en-US" sz="1200" b="1" dirty="0" err="1">
                          <a:effectLst/>
                        </a:rPr>
                        <a:t>canh</a:t>
                      </a:r>
                      <a:r>
                        <a:rPr lang="en-US" sz="1200" b="1" dirty="0">
                          <a:effectLst/>
                        </a:rPr>
                        <a:t> </a:t>
                      </a:r>
                      <a:r>
                        <a:rPr lang="en-US" sz="1200" b="1" dirty="0" err="1">
                          <a:effectLst/>
                        </a:rPr>
                        <a:t>hải</a:t>
                      </a:r>
                      <a:r>
                        <a:rPr lang="en-US" sz="1200" b="1" dirty="0">
                          <a:effectLst/>
                        </a:rPr>
                        <a:t> </a:t>
                      </a:r>
                      <a:r>
                        <a:rPr lang="en-US" sz="1200" b="1" dirty="0" err="1">
                          <a:effectLst/>
                        </a:rPr>
                        <a:t>sản</a:t>
                      </a:r>
                      <a:endParaRPr lang="ja-JP" sz="12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47957" marR="47957" marT="0" marB="0" anchor="ctr"/>
                </a:tc>
                <a:extLst>
                  <a:ext uri="{0D108BD9-81ED-4DB2-BD59-A6C34878D82A}">
                    <a16:rowId xmlns:a16="http://schemas.microsoft.com/office/drawing/2014/main" xmlns="" val="1297920060"/>
                  </a:ext>
                </a:extLst>
              </a:tr>
            </a:tbl>
          </a:graphicData>
        </a:graphic>
      </p:graphicFrame>
    </p:spTree>
    <p:extLst>
      <p:ext uri="{BB962C8B-B14F-4D97-AF65-F5344CB8AC3E}">
        <p14:creationId xmlns:p14="http://schemas.microsoft.com/office/powerpoint/2010/main" val="163079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6CF22-B7BB-4EF1-B637-D094D9BA1F42}"/>
              </a:ext>
            </a:extLst>
          </p:cNvPr>
          <p:cNvSpPr>
            <a:spLocks noGrp="1"/>
          </p:cNvSpPr>
          <p:nvPr>
            <p:ph type="title"/>
          </p:nvPr>
        </p:nvSpPr>
        <p:spPr/>
        <p:txBody>
          <a:bodyPr>
            <a:noAutofit/>
          </a:bodyPr>
          <a:lstStyle/>
          <a:p>
            <a:r>
              <a:rPr kumimoji="1" lang="en-US" altLang="ja-JP" sz="3600" b="1" dirty="0" err="1">
                <a:solidFill>
                  <a:srgbClr val="FF0000"/>
                </a:solidFill>
                <a:latin typeface="Times" panose="02020603050405020304" pitchFamily="18" charset="0"/>
                <a:cs typeface="Times" panose="02020603050405020304" pitchFamily="18" charset="0"/>
              </a:rPr>
              <a:t>Dinh</a:t>
            </a:r>
            <a:r>
              <a:rPr kumimoji="1" lang="en-US" altLang="ja-JP" sz="3600" b="1" dirty="0">
                <a:solidFill>
                  <a:srgbClr val="FF0000"/>
                </a:solidFill>
                <a:latin typeface="Times" panose="02020603050405020304" pitchFamily="18" charset="0"/>
                <a:cs typeface="Times" panose="02020603050405020304" pitchFamily="18" charset="0"/>
              </a:rPr>
              <a:t> </a:t>
            </a:r>
            <a:r>
              <a:rPr kumimoji="1" lang="en-US" altLang="ja-JP" sz="3600" b="1" dirty="0" err="1">
                <a:solidFill>
                  <a:srgbClr val="FF0000"/>
                </a:solidFill>
                <a:latin typeface="Times" panose="02020603050405020304" pitchFamily="18" charset="0"/>
                <a:cs typeface="Times" panose="02020603050405020304" pitchFamily="18" charset="0"/>
              </a:rPr>
              <a:t>dưỡng</a:t>
            </a:r>
            <a:r>
              <a:rPr kumimoji="1" lang="en-US" altLang="ja-JP" sz="3600" b="1" dirty="0">
                <a:solidFill>
                  <a:srgbClr val="FF0000"/>
                </a:solidFill>
                <a:latin typeface="Times" panose="02020603050405020304" pitchFamily="18" charset="0"/>
                <a:cs typeface="Times" panose="02020603050405020304" pitchFamily="18" charset="0"/>
              </a:rPr>
              <a:t> </a:t>
            </a:r>
            <a:r>
              <a:rPr kumimoji="1" lang="en-US" altLang="ja-JP" sz="3600" b="1" dirty="0" err="1">
                <a:solidFill>
                  <a:srgbClr val="FF0000"/>
                </a:solidFill>
                <a:latin typeface="Times" panose="02020603050405020304" pitchFamily="18" charset="0"/>
                <a:cs typeface="Times" panose="02020603050405020304" pitchFamily="18" charset="0"/>
              </a:rPr>
              <a:t>trong</a:t>
            </a:r>
            <a:r>
              <a:rPr kumimoji="1" lang="en-US" altLang="ja-JP" sz="3600" b="1" dirty="0">
                <a:solidFill>
                  <a:srgbClr val="FF0000"/>
                </a:solidFill>
                <a:latin typeface="Times" panose="02020603050405020304" pitchFamily="18" charset="0"/>
                <a:cs typeface="Times" panose="02020603050405020304" pitchFamily="18" charset="0"/>
              </a:rPr>
              <a:t> </a:t>
            </a:r>
            <a:r>
              <a:rPr kumimoji="1" lang="en-US" altLang="ja-JP" sz="3600" b="1" dirty="0" err="1">
                <a:solidFill>
                  <a:srgbClr val="FF0000"/>
                </a:solidFill>
                <a:latin typeface="Times" panose="02020603050405020304" pitchFamily="18" charset="0"/>
                <a:cs typeface="Times" panose="02020603050405020304" pitchFamily="18" charset="0"/>
              </a:rPr>
              <a:t>dự</a:t>
            </a:r>
            <a:r>
              <a:rPr kumimoji="1" lang="en-US" altLang="ja-JP" sz="3600" b="1" dirty="0">
                <a:solidFill>
                  <a:srgbClr val="FF0000"/>
                </a:solidFill>
                <a:latin typeface="Times" panose="02020603050405020304" pitchFamily="18" charset="0"/>
                <a:cs typeface="Times" panose="02020603050405020304" pitchFamily="18" charset="0"/>
              </a:rPr>
              <a:t> </a:t>
            </a:r>
            <a:r>
              <a:rPr kumimoji="1" lang="en-US" altLang="ja-JP" sz="3600" b="1" dirty="0" err="1">
                <a:solidFill>
                  <a:srgbClr val="FF0000"/>
                </a:solidFill>
                <a:latin typeface="Times" panose="02020603050405020304" pitchFamily="18" charset="0"/>
                <a:cs typeface="Times" panose="02020603050405020304" pitchFamily="18" charset="0"/>
              </a:rPr>
              <a:t>phòng</a:t>
            </a:r>
            <a:r>
              <a:rPr kumimoji="1" lang="en-US" altLang="ja-JP" sz="3600" b="1" dirty="0">
                <a:solidFill>
                  <a:srgbClr val="FF0000"/>
                </a:solidFill>
                <a:latin typeface="Times" panose="02020603050405020304" pitchFamily="18" charset="0"/>
                <a:cs typeface="Times" panose="02020603050405020304" pitchFamily="18" charset="0"/>
              </a:rPr>
              <a:t> </a:t>
            </a:r>
            <a:br>
              <a:rPr kumimoji="1" lang="en-US" altLang="ja-JP" sz="3600" b="1" dirty="0">
                <a:solidFill>
                  <a:srgbClr val="FF0000"/>
                </a:solidFill>
                <a:latin typeface="Times" panose="02020603050405020304" pitchFamily="18" charset="0"/>
                <a:cs typeface="Times" panose="02020603050405020304" pitchFamily="18" charset="0"/>
              </a:rPr>
            </a:br>
            <a:r>
              <a:rPr kumimoji="1" lang="en-US" altLang="ja-JP" sz="3600" b="1" dirty="0">
                <a:solidFill>
                  <a:srgbClr val="FF0000"/>
                </a:solidFill>
                <a:latin typeface="Times" panose="02020603050405020304" pitchFamily="18" charset="0"/>
                <a:cs typeface="Times" panose="02020603050405020304" pitchFamily="18" charset="0"/>
              </a:rPr>
              <a:t>COVID-19 </a:t>
            </a:r>
            <a:r>
              <a:rPr kumimoji="1" lang="en-US" altLang="ja-JP" sz="3600" b="1" dirty="0" err="1">
                <a:solidFill>
                  <a:srgbClr val="FF0000"/>
                </a:solidFill>
                <a:latin typeface="Times" panose="02020603050405020304" pitchFamily="18" charset="0"/>
                <a:cs typeface="Times" panose="02020603050405020304" pitchFamily="18" charset="0"/>
              </a:rPr>
              <a:t>cho</a:t>
            </a:r>
            <a:r>
              <a:rPr kumimoji="1" lang="en-US" altLang="ja-JP" sz="3600" b="1" dirty="0">
                <a:solidFill>
                  <a:srgbClr val="FF0000"/>
                </a:solidFill>
                <a:latin typeface="Times" panose="02020603050405020304" pitchFamily="18" charset="0"/>
                <a:cs typeface="Times" panose="02020603050405020304" pitchFamily="18" charset="0"/>
              </a:rPr>
              <a:t> </a:t>
            </a:r>
            <a:r>
              <a:rPr kumimoji="1" lang="en-US" altLang="ja-JP" sz="3600" b="1" dirty="0" err="1">
                <a:solidFill>
                  <a:srgbClr val="FF0000"/>
                </a:solidFill>
                <a:latin typeface="Times" panose="02020603050405020304" pitchFamily="18" charset="0"/>
                <a:cs typeface="Times" panose="02020603050405020304" pitchFamily="18" charset="0"/>
              </a:rPr>
              <a:t>trẻ</a:t>
            </a:r>
            <a:r>
              <a:rPr kumimoji="1" lang="en-US" altLang="ja-JP" sz="3600" b="1" dirty="0">
                <a:solidFill>
                  <a:srgbClr val="FF0000"/>
                </a:solidFill>
                <a:latin typeface="Times" panose="02020603050405020304" pitchFamily="18" charset="0"/>
                <a:cs typeface="Times" panose="02020603050405020304" pitchFamily="18" charset="0"/>
              </a:rPr>
              <a:t> </a:t>
            </a:r>
            <a:r>
              <a:rPr kumimoji="1" lang="en-US" altLang="ja-JP" sz="3600" b="1" dirty="0" err="1">
                <a:solidFill>
                  <a:srgbClr val="FF0000"/>
                </a:solidFill>
                <a:latin typeface="Times" panose="02020603050405020304" pitchFamily="18" charset="0"/>
                <a:cs typeface="Times" panose="02020603050405020304" pitchFamily="18" charset="0"/>
              </a:rPr>
              <a:t>mầm</a:t>
            </a:r>
            <a:r>
              <a:rPr kumimoji="1" lang="en-US" altLang="ja-JP" sz="3600" b="1" dirty="0">
                <a:solidFill>
                  <a:srgbClr val="FF0000"/>
                </a:solidFill>
                <a:latin typeface="Times" panose="02020603050405020304" pitchFamily="18" charset="0"/>
                <a:cs typeface="Times" panose="02020603050405020304" pitchFamily="18" charset="0"/>
              </a:rPr>
              <a:t> non</a:t>
            </a:r>
            <a:endParaRPr kumimoji="1" lang="ja-JP" altLang="en-US" sz="3600" b="1" dirty="0">
              <a:solidFill>
                <a:srgbClr val="FF0000"/>
              </a:solidFill>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xmlns="" id="{A36C916D-AA23-4C79-9A0D-56635D0D87B5}"/>
              </a:ext>
            </a:extLst>
          </p:cNvPr>
          <p:cNvSpPr>
            <a:spLocks noGrp="1"/>
          </p:cNvSpPr>
          <p:nvPr>
            <p:ph idx="1"/>
          </p:nvPr>
        </p:nvSpPr>
        <p:spPr/>
        <p:txBody>
          <a:bodyPr>
            <a:normAutofit lnSpcReduction="10000"/>
          </a:bodyPr>
          <a:lstStyle/>
          <a:p>
            <a:r>
              <a:rPr kumimoji="1" lang="en-US" altLang="ja-JP" sz="2800" dirty="0" err="1">
                <a:latin typeface="Times" panose="02020603050405020304" pitchFamily="18" charset="0"/>
                <a:cs typeface="Times" panose="02020603050405020304" pitchFamily="18" charset="0"/>
              </a:rPr>
              <a:t>Chế</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độ</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dinh</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dưỡng</a:t>
            </a:r>
            <a:r>
              <a:rPr kumimoji="1" lang="en-US" altLang="ja-JP" sz="2800" dirty="0">
                <a:latin typeface="Times" panose="02020603050405020304" pitchFamily="18" charset="0"/>
                <a:cs typeface="Times" panose="02020603050405020304" pitchFamily="18" charset="0"/>
              </a:rPr>
              <a:t> khoa </a:t>
            </a:r>
            <a:r>
              <a:rPr kumimoji="1" lang="en-US" altLang="ja-JP" sz="2800" dirty="0" err="1">
                <a:latin typeface="Times" panose="02020603050405020304" pitchFamily="18" charset="0"/>
                <a:cs typeface="Times" panose="02020603050405020304" pitchFamily="18" charset="0"/>
              </a:rPr>
              <a:t>học</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lành</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mạnh</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để</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cơ</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thể</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khỏe</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mạnh</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tăng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trưởng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tốt</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thể</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chất</a:t>
            </a:r>
            <a:endParaRPr kumimoji="1" lang="en-US" altLang="ja-JP" sz="2800" dirty="0">
              <a:latin typeface="Times" panose="02020603050405020304" pitchFamily="18" charset="0"/>
              <a:cs typeface="Times" panose="02020603050405020304" pitchFamily="18" charset="0"/>
            </a:endParaRPr>
          </a:p>
          <a:p>
            <a:r>
              <a:rPr kumimoji="1" lang="en-US" altLang="ja-JP" sz="2800" dirty="0" err="1">
                <a:latin typeface="Times" panose="02020603050405020304" pitchFamily="18" charset="0"/>
                <a:cs typeface="Times" panose="02020603050405020304" pitchFamily="18" charset="0"/>
              </a:rPr>
              <a:t>Sử</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dụng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các</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loại</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thực</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phẩm</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giầu</a:t>
            </a:r>
            <a:r>
              <a:rPr kumimoji="1" lang="en-US" altLang="ja-JP" sz="2800" dirty="0">
                <a:latin typeface="Times" panose="02020603050405020304" pitchFamily="18" charset="0"/>
                <a:cs typeface="Times" panose="02020603050405020304" pitchFamily="18" charset="0"/>
              </a:rPr>
              <a:t> vi </a:t>
            </a:r>
            <a:r>
              <a:rPr kumimoji="1" lang="en-US" altLang="ja-JP" sz="2800" dirty="0" err="1">
                <a:latin typeface="Times" panose="02020603050405020304" pitchFamily="18" charset="0"/>
                <a:cs typeface="Times" panose="02020603050405020304" pitchFamily="18" charset="0"/>
              </a:rPr>
              <a:t>chất</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dinh</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dưỡng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để</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tăng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cường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miễn</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dịch</a:t>
            </a:r>
            <a:endParaRPr kumimoji="1" lang="en-US" altLang="ja-JP" sz="2800" dirty="0">
              <a:latin typeface="Times" panose="02020603050405020304" pitchFamily="18" charset="0"/>
              <a:cs typeface="Times" panose="02020603050405020304" pitchFamily="18" charset="0"/>
            </a:endParaRPr>
          </a:p>
          <a:p>
            <a:r>
              <a:rPr kumimoji="1" lang="en-US" altLang="ja-JP" sz="2800" dirty="0" err="1">
                <a:latin typeface="Times" panose="02020603050405020304" pitchFamily="18" charset="0"/>
                <a:cs typeface="Times" panose="02020603050405020304" pitchFamily="18" charset="0"/>
              </a:rPr>
              <a:t>Phòng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chống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kiểm</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soát</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tốt</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bệnh</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nhiễm</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khuẩn</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Viêm</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đường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hô</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hấp</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tiêu</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chảy</a:t>
            </a:r>
            <a:endParaRPr kumimoji="1" lang="en-US" altLang="ja-JP" sz="2800" dirty="0">
              <a:latin typeface="Times" panose="02020603050405020304" pitchFamily="18" charset="0"/>
              <a:cs typeface="Times" panose="02020603050405020304" pitchFamily="18" charset="0"/>
            </a:endParaRPr>
          </a:p>
          <a:p>
            <a:r>
              <a:rPr kumimoji="1" lang="en-US" altLang="ja-JP" sz="2800" dirty="0" err="1">
                <a:latin typeface="Times" panose="02020603050405020304" pitchFamily="18" charset="0"/>
                <a:cs typeface="Times" panose="02020603050405020304" pitchFamily="18" charset="0"/>
              </a:rPr>
              <a:t>Phòng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chống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kiểm</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soát</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tốt</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tình</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trạng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thừa</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cân</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béo</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phì</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và</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rối</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loạn</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chuyển</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hóa</a:t>
            </a:r>
            <a:r>
              <a:rPr kumimoji="1" lang="en-US" altLang="ja-JP" sz="2800" dirty="0">
                <a:latin typeface="Times" panose="02020603050405020304" pitchFamily="18" charset="0"/>
                <a:cs typeface="Times" panose="02020603050405020304" pitchFamily="18" charset="0"/>
              </a:rPr>
              <a:t> ở </a:t>
            </a:r>
            <a:r>
              <a:rPr kumimoji="1" lang="en-US" altLang="ja-JP" sz="2800" dirty="0" err="1">
                <a:latin typeface="Times" panose="02020603050405020304" pitchFamily="18" charset="0"/>
                <a:cs typeface="Times" panose="02020603050405020304" pitchFamily="18" charset="0"/>
              </a:rPr>
              <a:t>trẻ</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em</a:t>
            </a:r>
            <a:endParaRPr kumimoji="1" lang="en-US" altLang="ja-JP" sz="2800" dirty="0">
              <a:latin typeface="Times" panose="02020603050405020304" pitchFamily="18" charset="0"/>
              <a:cs typeface="Times" panose="02020603050405020304" pitchFamily="18" charset="0"/>
            </a:endParaRPr>
          </a:p>
          <a:p>
            <a:r>
              <a:rPr kumimoji="1" lang="en-US" altLang="ja-JP" sz="2800" dirty="0" err="1">
                <a:latin typeface="Times" panose="02020603050405020304" pitchFamily="18" charset="0"/>
                <a:cs typeface="Times" panose="02020603050405020304" pitchFamily="18" charset="0"/>
              </a:rPr>
              <a:t>Vận</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động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thể</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lực</a:t>
            </a:r>
            <a:r>
              <a:rPr kumimoji="1" lang="en-US" altLang="ja-JP" sz="2800" dirty="0">
                <a:latin typeface="Times" panose="02020603050405020304" pitchFamily="18" charset="0"/>
                <a:cs typeface="Times" panose="02020603050405020304" pitchFamily="18" charset="0"/>
              </a:rPr>
              <a:t> 60 </a:t>
            </a:r>
            <a:r>
              <a:rPr kumimoji="1" lang="en-US" altLang="ja-JP" sz="2800" dirty="0" err="1">
                <a:latin typeface="Times" panose="02020603050405020304" pitchFamily="18" charset="0"/>
                <a:cs typeface="Times" panose="02020603050405020304" pitchFamily="18" charset="0"/>
              </a:rPr>
              <a:t>phút</a:t>
            </a:r>
            <a:r>
              <a:rPr kumimoji="1" lang="en-US" altLang="ja-JP" sz="2800" dirty="0">
                <a:latin typeface="Times" panose="02020603050405020304" pitchFamily="18" charset="0"/>
                <a:cs typeface="Times" panose="02020603050405020304" pitchFamily="18" charset="0"/>
              </a:rPr>
              <a:t>/</a:t>
            </a:r>
            <a:r>
              <a:rPr kumimoji="1" lang="en-US" altLang="ja-JP" sz="2800" dirty="0" err="1">
                <a:latin typeface="Times" panose="02020603050405020304" pitchFamily="18" charset="0"/>
                <a:cs typeface="Times" panose="02020603050405020304" pitchFamily="18" charset="0"/>
              </a:rPr>
              <a:t>ngày</a:t>
            </a:r>
            <a:endParaRPr kumimoji="1" lang="en-US" altLang="ja-JP" sz="2800" dirty="0">
              <a:latin typeface="Times" panose="02020603050405020304" pitchFamily="18" charset="0"/>
              <a:cs typeface="Times" panose="02020603050405020304" pitchFamily="18" charset="0"/>
            </a:endParaRPr>
          </a:p>
          <a:p>
            <a:r>
              <a:rPr kumimoji="1" lang="en-US" altLang="ja-JP" sz="2800" dirty="0" err="1">
                <a:latin typeface="Times" panose="02020603050405020304" pitchFamily="18" charset="0"/>
                <a:cs typeface="Times" panose="02020603050405020304" pitchFamily="18" charset="0"/>
              </a:rPr>
              <a:t>Uống</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đủ</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nước</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và</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ngủ</a:t>
            </a:r>
            <a:r>
              <a:rPr kumimoji="1" lang="en-US" altLang="ja-JP" sz="2800" dirty="0">
                <a:latin typeface="Times" panose="02020603050405020304" pitchFamily="18" charset="0"/>
                <a:cs typeface="Times" panose="02020603050405020304" pitchFamily="18" charset="0"/>
              </a:rPr>
              <a:t> </a:t>
            </a:r>
            <a:r>
              <a:rPr kumimoji="1" lang="en-US" altLang="ja-JP" sz="2800" dirty="0" err="1">
                <a:latin typeface="Times" panose="02020603050405020304" pitchFamily="18" charset="0"/>
                <a:cs typeface="Times" panose="02020603050405020304" pitchFamily="18" charset="0"/>
              </a:rPr>
              <a:t>sớm</a:t>
            </a:r>
            <a:endParaRPr kumimoji="1" lang="en-US" altLang="ja-JP" sz="2800" dirty="0">
              <a:latin typeface="Times" panose="02020603050405020304" pitchFamily="18" charset="0"/>
              <a:cs typeface="Times" panose="02020603050405020304" pitchFamily="18" charset="0"/>
            </a:endParaRPr>
          </a:p>
          <a:p>
            <a:endParaRPr kumimoji="1" lang="ja-JP"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13420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D1F71-57BB-40E3-9ABF-BADA1E1F9B1B}"/>
              </a:ext>
            </a:extLst>
          </p:cNvPr>
          <p:cNvSpPr>
            <a:spLocks noGrp="1"/>
          </p:cNvSpPr>
          <p:nvPr>
            <p:ph type="title"/>
          </p:nvPr>
        </p:nvSpPr>
        <p:spPr>
          <a:xfrm>
            <a:off x="457200" y="274638"/>
            <a:ext cx="8229600" cy="792162"/>
          </a:xfrm>
        </p:spPr>
        <p:txBody>
          <a:bodyPr>
            <a:noAutofit/>
          </a:bodyPr>
          <a:lstStyle/>
          <a:p>
            <a:r>
              <a:rPr kumimoji="1" lang="en-US" altLang="ja-JP" sz="3500" b="1" dirty="0" err="1">
                <a:solidFill>
                  <a:srgbClr val="FF0000"/>
                </a:solidFill>
              </a:rPr>
              <a:t>Khung</a:t>
            </a:r>
            <a:r>
              <a:rPr kumimoji="1" lang="en-US" altLang="ja-JP" sz="3500" b="1" dirty="0">
                <a:solidFill>
                  <a:srgbClr val="FF0000"/>
                </a:solidFill>
              </a:rPr>
              <a:t> </a:t>
            </a:r>
            <a:r>
              <a:rPr kumimoji="1" lang="en-US" altLang="ja-JP" sz="3500" b="1" dirty="0" err="1">
                <a:solidFill>
                  <a:srgbClr val="FF0000"/>
                </a:solidFill>
              </a:rPr>
              <a:t>thực</a:t>
            </a:r>
            <a:r>
              <a:rPr kumimoji="1" lang="en-US" altLang="ja-JP" sz="3500" b="1" dirty="0">
                <a:solidFill>
                  <a:srgbClr val="FF0000"/>
                </a:solidFill>
              </a:rPr>
              <a:t> </a:t>
            </a:r>
            <a:r>
              <a:rPr kumimoji="1" lang="en-US" altLang="ja-JP" sz="3500" b="1" dirty="0" err="1">
                <a:solidFill>
                  <a:srgbClr val="FF0000"/>
                </a:solidFill>
              </a:rPr>
              <a:t>đơn</a:t>
            </a:r>
            <a:r>
              <a:rPr kumimoji="1" lang="en-US" altLang="ja-JP" sz="3500" b="1" dirty="0">
                <a:solidFill>
                  <a:srgbClr val="FF0000"/>
                </a:solidFill>
              </a:rPr>
              <a:t> </a:t>
            </a:r>
            <a:r>
              <a:rPr kumimoji="1" lang="en-US" altLang="ja-JP" sz="3500" b="1" dirty="0" err="1">
                <a:solidFill>
                  <a:srgbClr val="FF0000"/>
                </a:solidFill>
              </a:rPr>
              <a:t>cho</a:t>
            </a:r>
            <a:r>
              <a:rPr kumimoji="1" lang="en-US" altLang="ja-JP" sz="3500" b="1" dirty="0">
                <a:solidFill>
                  <a:srgbClr val="FF0000"/>
                </a:solidFill>
              </a:rPr>
              <a:t> </a:t>
            </a:r>
            <a:r>
              <a:rPr kumimoji="1" lang="en-US" altLang="ja-JP" sz="3500" b="1" dirty="0" err="1">
                <a:solidFill>
                  <a:srgbClr val="FF0000"/>
                </a:solidFill>
              </a:rPr>
              <a:t>trẻ</a:t>
            </a:r>
            <a:r>
              <a:rPr kumimoji="1" lang="en-US" altLang="ja-JP" sz="3500" b="1" dirty="0">
                <a:solidFill>
                  <a:srgbClr val="FF0000"/>
                </a:solidFill>
              </a:rPr>
              <a:t> </a:t>
            </a:r>
            <a:r>
              <a:rPr kumimoji="1" lang="en-US" altLang="ja-JP" sz="3500" b="1" dirty="0" err="1">
                <a:solidFill>
                  <a:srgbClr val="FF0000"/>
                </a:solidFill>
              </a:rPr>
              <a:t>mẫu</a:t>
            </a:r>
            <a:r>
              <a:rPr kumimoji="1" lang="en-US" altLang="ja-JP" sz="3500" b="1" dirty="0">
                <a:solidFill>
                  <a:srgbClr val="FF0000"/>
                </a:solidFill>
              </a:rPr>
              <a:t> </a:t>
            </a:r>
            <a:r>
              <a:rPr kumimoji="1" lang="en-US" altLang="ja-JP" sz="3500" b="1" dirty="0" err="1">
                <a:solidFill>
                  <a:srgbClr val="FF0000"/>
                </a:solidFill>
              </a:rPr>
              <a:t>giáo</a:t>
            </a:r>
            <a:r>
              <a:rPr kumimoji="1" lang="en-US" altLang="ja-JP" sz="3500" b="1" dirty="0">
                <a:solidFill>
                  <a:srgbClr val="FF0000"/>
                </a:solidFill>
              </a:rPr>
              <a:t> </a:t>
            </a:r>
            <a:r>
              <a:rPr kumimoji="1" lang="en-US" altLang="ja-JP" sz="3500" b="1" dirty="0" err="1">
                <a:solidFill>
                  <a:srgbClr val="FF0000"/>
                </a:solidFill>
              </a:rPr>
              <a:t>khu</a:t>
            </a:r>
            <a:r>
              <a:rPr kumimoji="1" lang="en-US" altLang="ja-JP" sz="3500" b="1" dirty="0">
                <a:solidFill>
                  <a:srgbClr val="FF0000"/>
                </a:solidFill>
              </a:rPr>
              <a:t> </a:t>
            </a:r>
            <a:r>
              <a:rPr kumimoji="1" lang="en-US" altLang="ja-JP" sz="3500" b="1" dirty="0" err="1">
                <a:solidFill>
                  <a:srgbClr val="FF0000"/>
                </a:solidFill>
              </a:rPr>
              <a:t>vực</a:t>
            </a:r>
            <a:r>
              <a:rPr kumimoji="1" lang="en-US" altLang="ja-JP" sz="3500" b="1" dirty="0">
                <a:solidFill>
                  <a:srgbClr val="FF0000"/>
                </a:solidFill>
              </a:rPr>
              <a:t> </a:t>
            </a:r>
            <a:r>
              <a:rPr kumimoji="1" lang="en-US" altLang="ja-JP" sz="3500" b="1" dirty="0" err="1">
                <a:solidFill>
                  <a:srgbClr val="FF0000"/>
                </a:solidFill>
              </a:rPr>
              <a:t>miền</a:t>
            </a:r>
            <a:r>
              <a:rPr kumimoji="1" lang="en-US" altLang="ja-JP" sz="3500" b="1" dirty="0">
                <a:solidFill>
                  <a:srgbClr val="FF0000"/>
                </a:solidFill>
              </a:rPr>
              <a:t> Nam</a:t>
            </a:r>
            <a:endParaRPr kumimoji="1" lang="ja-JP" altLang="en-US" sz="3500" b="1" dirty="0">
              <a:solidFill>
                <a:srgbClr val="FF0000"/>
              </a:solidFill>
            </a:endParaRPr>
          </a:p>
        </p:txBody>
      </p:sp>
      <p:graphicFrame>
        <p:nvGraphicFramePr>
          <p:cNvPr id="6" name="Content Placeholder 5">
            <a:extLst>
              <a:ext uri="{FF2B5EF4-FFF2-40B4-BE49-F238E27FC236}">
                <a16:creationId xmlns:a16="http://schemas.microsoft.com/office/drawing/2014/main" xmlns="" id="{BF18C7E5-1A88-4174-B266-701DAEA66897}"/>
              </a:ext>
            </a:extLst>
          </p:cNvPr>
          <p:cNvGraphicFramePr>
            <a:graphicFrameLocks noGrp="1"/>
          </p:cNvGraphicFramePr>
          <p:nvPr>
            <p:ph idx="1"/>
            <p:extLst>
              <p:ext uri="{D42A27DB-BD31-4B8C-83A1-F6EECF244321}">
                <p14:modId xmlns:p14="http://schemas.microsoft.com/office/powerpoint/2010/main" val="1527797698"/>
              </p:ext>
            </p:extLst>
          </p:nvPr>
        </p:nvGraphicFramePr>
        <p:xfrm>
          <a:off x="609600" y="1371600"/>
          <a:ext cx="8077202" cy="5344961"/>
        </p:xfrm>
        <a:graphic>
          <a:graphicData uri="http://schemas.openxmlformats.org/drawingml/2006/table">
            <a:tbl>
              <a:tblPr firstRow="1" firstCol="1" bandRow="1">
                <a:tableStyleId>{5C22544A-7EE6-4342-B048-85BDC9FD1C3A}</a:tableStyleId>
              </a:tblPr>
              <a:tblGrid>
                <a:gridCol w="984095">
                  <a:extLst>
                    <a:ext uri="{9D8B030D-6E8A-4147-A177-3AD203B41FA5}">
                      <a16:colId xmlns:a16="http://schemas.microsoft.com/office/drawing/2014/main" xmlns="" val="3537163046"/>
                    </a:ext>
                  </a:extLst>
                </a:gridCol>
                <a:gridCol w="984095">
                  <a:extLst>
                    <a:ext uri="{9D8B030D-6E8A-4147-A177-3AD203B41FA5}">
                      <a16:colId xmlns:a16="http://schemas.microsoft.com/office/drawing/2014/main" xmlns="" val="180220523"/>
                    </a:ext>
                  </a:extLst>
                </a:gridCol>
                <a:gridCol w="1265612">
                  <a:extLst>
                    <a:ext uri="{9D8B030D-6E8A-4147-A177-3AD203B41FA5}">
                      <a16:colId xmlns:a16="http://schemas.microsoft.com/office/drawing/2014/main" xmlns="" val="3324751317"/>
                    </a:ext>
                  </a:extLst>
                </a:gridCol>
                <a:gridCol w="1265612">
                  <a:extLst>
                    <a:ext uri="{9D8B030D-6E8A-4147-A177-3AD203B41FA5}">
                      <a16:colId xmlns:a16="http://schemas.microsoft.com/office/drawing/2014/main" xmlns="" val="3914318778"/>
                    </a:ext>
                  </a:extLst>
                </a:gridCol>
                <a:gridCol w="1207199">
                  <a:extLst>
                    <a:ext uri="{9D8B030D-6E8A-4147-A177-3AD203B41FA5}">
                      <a16:colId xmlns:a16="http://schemas.microsoft.com/office/drawing/2014/main" xmlns="" val="2113965059"/>
                    </a:ext>
                  </a:extLst>
                </a:gridCol>
                <a:gridCol w="1207199">
                  <a:extLst>
                    <a:ext uri="{9D8B030D-6E8A-4147-A177-3AD203B41FA5}">
                      <a16:colId xmlns:a16="http://schemas.microsoft.com/office/drawing/2014/main" xmlns="" val="2199861753"/>
                    </a:ext>
                  </a:extLst>
                </a:gridCol>
                <a:gridCol w="1163390">
                  <a:extLst>
                    <a:ext uri="{9D8B030D-6E8A-4147-A177-3AD203B41FA5}">
                      <a16:colId xmlns:a16="http://schemas.microsoft.com/office/drawing/2014/main" xmlns="" val="402376580"/>
                    </a:ext>
                  </a:extLst>
                </a:gridCol>
              </a:tblGrid>
              <a:tr h="256331">
                <a:tc gridSpan="2">
                  <a:txBody>
                    <a:bodyPr/>
                    <a:lstStyle/>
                    <a:p>
                      <a:pPr algn="ctr">
                        <a:lnSpc>
                          <a:spcPct val="130000"/>
                        </a:lnSpc>
                        <a:spcBef>
                          <a:spcPts val="480"/>
                        </a:spcBef>
                        <a:spcAft>
                          <a:spcPts val="480"/>
                        </a:spcAft>
                      </a:pPr>
                      <a:r>
                        <a:rPr lang="ja-JP" sz="1400" b="1" dirty="0">
                          <a:effectLst/>
                        </a:rPr>
                        <a:t>　</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h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Thứ 2</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Thứ 3</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Thứ 4</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Thứ 5</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Thứ 6</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extLst>
                  <a:ext uri="{0D108BD9-81ED-4DB2-BD59-A6C34878D82A}">
                    <a16:rowId xmlns:a16="http://schemas.microsoft.com/office/drawing/2014/main" xmlns="" val="2799131788"/>
                  </a:ext>
                </a:extLst>
              </a:tr>
              <a:tr h="759041">
                <a:tc rowSpan="5">
                  <a:txBody>
                    <a:bodyPr/>
                    <a:lstStyle/>
                    <a:p>
                      <a:pPr algn="ctr">
                        <a:lnSpc>
                          <a:spcPct val="130000"/>
                        </a:lnSpc>
                        <a:spcBef>
                          <a:spcPts val="480"/>
                        </a:spcBef>
                        <a:spcAft>
                          <a:spcPts val="480"/>
                        </a:spcAft>
                      </a:pPr>
                      <a:r>
                        <a:rPr lang="en-US" sz="1100" b="1">
                          <a:effectLst/>
                        </a:rPr>
                        <a:t>Bữa trưa</a:t>
                      </a:r>
                      <a:endParaRPr lang="ja-JP" sz="9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vert="vert270" anchor="ctr"/>
                </a:tc>
                <a:tc>
                  <a:txBody>
                    <a:bodyPr/>
                    <a:lstStyle/>
                    <a:p>
                      <a:pPr algn="ctr">
                        <a:lnSpc>
                          <a:spcPct val="130000"/>
                        </a:lnSpc>
                        <a:spcBef>
                          <a:spcPts val="480"/>
                        </a:spcBef>
                        <a:spcAft>
                          <a:spcPts val="480"/>
                        </a:spcAft>
                      </a:pPr>
                      <a:r>
                        <a:rPr lang="en-US" sz="1400" b="1" dirty="0" err="1">
                          <a:effectLst/>
                        </a:rPr>
                        <a:t>Món</a:t>
                      </a:r>
                      <a:r>
                        <a:rPr lang="en-US" sz="1400" b="1" dirty="0">
                          <a:effectLst/>
                        </a:rPr>
                        <a:t> </a:t>
                      </a:r>
                      <a:r>
                        <a:rPr lang="en-US" sz="1400" b="1" dirty="0" err="1">
                          <a:effectLst/>
                        </a:rPr>
                        <a:t>mặn</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dirty="0" err="1">
                          <a:effectLst/>
                        </a:rPr>
                        <a:t>Cá</a:t>
                      </a:r>
                      <a:r>
                        <a:rPr lang="en-US" sz="1400" b="1" dirty="0">
                          <a:effectLst/>
                        </a:rPr>
                        <a:t> </a:t>
                      </a:r>
                      <a:r>
                        <a:rPr lang="en-US" sz="1400" b="1" dirty="0" err="1">
                          <a:effectLst/>
                        </a:rPr>
                        <a:t>thu</a:t>
                      </a:r>
                      <a:r>
                        <a:rPr lang="en-US" sz="1400" b="1" dirty="0">
                          <a:effectLst/>
                        </a:rPr>
                        <a:t> </a:t>
                      </a:r>
                      <a:r>
                        <a:rPr lang="en-US" sz="1400" b="1" dirty="0" err="1">
                          <a:effectLst/>
                        </a:rPr>
                        <a:t>sốt</a:t>
                      </a:r>
                      <a:r>
                        <a:rPr lang="en-US" sz="1400" b="1" dirty="0">
                          <a:effectLst/>
                        </a:rPr>
                        <a:t> </a:t>
                      </a:r>
                      <a:r>
                        <a:rPr lang="en-US" sz="1400" b="1" dirty="0" err="1">
                          <a:effectLst/>
                        </a:rPr>
                        <a:t>cà</a:t>
                      </a:r>
                      <a:r>
                        <a:rPr lang="en-US" sz="1400" b="1" dirty="0">
                          <a:effectLst/>
                        </a:rPr>
                        <a:t> </a:t>
                      </a:r>
                      <a:r>
                        <a:rPr lang="en-US" sz="1400" b="1" dirty="0" err="1">
                          <a:effectLst/>
                        </a:rPr>
                        <a:t>chua</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Gà om nấm</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Thịt kho củ cải</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Hải sản xào chua ngọt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Vịt om khoai</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extLst>
                  <a:ext uri="{0D108BD9-81ED-4DB2-BD59-A6C34878D82A}">
                    <a16:rowId xmlns:a16="http://schemas.microsoft.com/office/drawing/2014/main" xmlns="" val="4163123033"/>
                  </a:ext>
                </a:extLst>
              </a:tr>
              <a:tr h="759041">
                <a:tc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Món xào/luộc</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Đậu cô ve, cà rốt xào thịt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dirty="0" err="1">
                          <a:effectLst/>
                        </a:rPr>
                        <a:t>Giá</a:t>
                      </a:r>
                      <a:r>
                        <a:rPr lang="en-US" sz="1400" b="1" dirty="0">
                          <a:effectLst/>
                        </a:rPr>
                        <a:t> </a:t>
                      </a:r>
                      <a:r>
                        <a:rPr lang="en-US" sz="1400" b="1" dirty="0" err="1">
                          <a:effectLst/>
                        </a:rPr>
                        <a:t>đỗ</a:t>
                      </a:r>
                      <a:r>
                        <a:rPr lang="en-US" sz="1400" b="1" dirty="0">
                          <a:effectLst/>
                        </a:rPr>
                        <a:t> </a:t>
                      </a:r>
                      <a:r>
                        <a:rPr lang="en-US" sz="1400" b="1" dirty="0" err="1">
                          <a:effectLst/>
                        </a:rPr>
                        <a:t>bông</a:t>
                      </a:r>
                      <a:r>
                        <a:rPr lang="en-US" sz="1400" b="1" dirty="0">
                          <a:effectLst/>
                        </a:rPr>
                        <a:t> </a:t>
                      </a:r>
                      <a:r>
                        <a:rPr lang="en-US" sz="1400" b="1" dirty="0" err="1">
                          <a:effectLst/>
                        </a:rPr>
                        <a:t>hẹ</a:t>
                      </a:r>
                      <a:r>
                        <a:rPr lang="en-US" sz="1400" b="1" dirty="0">
                          <a:effectLst/>
                        </a:rPr>
                        <a:t> </a:t>
                      </a:r>
                      <a:r>
                        <a:rPr lang="en-US" sz="1400" b="1" dirty="0" err="1">
                          <a:effectLst/>
                        </a:rPr>
                        <a:t>xào</a:t>
                      </a:r>
                      <a:r>
                        <a:rPr lang="en-US" sz="1400" b="1" dirty="0">
                          <a:effectLst/>
                        </a:rPr>
                        <a:t> </a:t>
                      </a:r>
                      <a:r>
                        <a:rPr lang="en-US" sz="1400" b="1" dirty="0" err="1">
                          <a:effectLst/>
                        </a:rPr>
                        <a:t>thịt</a:t>
                      </a:r>
                      <a:r>
                        <a:rPr lang="en-US" sz="1400" b="1" dirty="0">
                          <a:effectLst/>
                        </a:rPr>
                        <a:t> </a:t>
                      </a:r>
                      <a:r>
                        <a:rPr lang="en-US" sz="1400" b="1" dirty="0" err="1">
                          <a:effectLst/>
                        </a:rPr>
                        <a:t>bò</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Bông cải xào thịt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Củ quả luộc</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Cải ngọt cà rốt xào tôm </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extLst>
                  <a:ext uri="{0D108BD9-81ED-4DB2-BD59-A6C34878D82A}">
                    <a16:rowId xmlns:a16="http://schemas.microsoft.com/office/drawing/2014/main" xmlns="" val="3592080941"/>
                  </a:ext>
                </a:extLst>
              </a:tr>
              <a:tr h="1019425">
                <a:tc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Món canh </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dirty="0" err="1">
                          <a:effectLst/>
                        </a:rPr>
                        <a:t>Canh</a:t>
                      </a:r>
                      <a:r>
                        <a:rPr lang="en-US" sz="1400" b="1" dirty="0">
                          <a:effectLst/>
                        </a:rPr>
                        <a:t> </a:t>
                      </a:r>
                      <a:r>
                        <a:rPr lang="en-US" sz="1400" b="1" dirty="0" err="1">
                          <a:effectLst/>
                        </a:rPr>
                        <a:t>cải</a:t>
                      </a:r>
                      <a:r>
                        <a:rPr lang="en-US" sz="1400" b="1" dirty="0">
                          <a:effectLst/>
                        </a:rPr>
                        <a:t> </a:t>
                      </a:r>
                      <a:r>
                        <a:rPr lang="en-US" sz="1400" b="1" dirty="0" err="1">
                          <a:effectLst/>
                        </a:rPr>
                        <a:t>bo</a:t>
                      </a:r>
                      <a:r>
                        <a:rPr lang="en-US" sz="1400" b="1" dirty="0">
                          <a:effectLst/>
                        </a:rPr>
                        <a:t> </a:t>
                      </a:r>
                      <a:r>
                        <a:rPr lang="en-US" sz="1400" b="1" dirty="0" err="1">
                          <a:effectLst/>
                        </a:rPr>
                        <a:t>xôi</a:t>
                      </a:r>
                      <a:r>
                        <a:rPr lang="en-US" sz="1400" b="1" dirty="0">
                          <a:effectLst/>
                        </a:rPr>
                        <a:t> </a:t>
                      </a:r>
                      <a:r>
                        <a:rPr lang="en-US" sz="1400" b="1" dirty="0" err="1">
                          <a:effectLst/>
                        </a:rPr>
                        <a:t>nấm</a:t>
                      </a:r>
                      <a:r>
                        <a:rPr lang="en-US" sz="1400" b="1" dirty="0">
                          <a:effectLst/>
                        </a:rPr>
                        <a:t> </a:t>
                      </a:r>
                      <a:r>
                        <a:rPr lang="en-US" sz="1400" b="1" dirty="0" err="1">
                          <a:effectLst/>
                        </a:rPr>
                        <a:t>rơm</a:t>
                      </a:r>
                      <a:r>
                        <a:rPr lang="en-US" sz="1400" b="1" dirty="0">
                          <a:effectLst/>
                        </a:rPr>
                        <a:t> </a:t>
                      </a:r>
                      <a:r>
                        <a:rPr lang="en-US" sz="1400" b="1" dirty="0" err="1">
                          <a:effectLst/>
                        </a:rPr>
                        <a:t>nấu</a:t>
                      </a:r>
                      <a:r>
                        <a:rPr lang="en-US" sz="1400" b="1" dirty="0">
                          <a:effectLst/>
                        </a:rPr>
                        <a:t> </a:t>
                      </a:r>
                      <a:r>
                        <a:rPr lang="en-US" sz="1400" b="1" dirty="0" err="1">
                          <a:effectLst/>
                        </a:rPr>
                        <a:t>tôm</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dirty="0" err="1">
                          <a:effectLst/>
                        </a:rPr>
                        <a:t>Canh</a:t>
                      </a:r>
                      <a:r>
                        <a:rPr lang="en-US" sz="1400" b="1" dirty="0">
                          <a:effectLst/>
                        </a:rPr>
                        <a:t> </a:t>
                      </a:r>
                      <a:r>
                        <a:rPr lang="en-US" sz="1400" b="1" dirty="0" err="1">
                          <a:effectLst/>
                        </a:rPr>
                        <a:t>khoai</a:t>
                      </a:r>
                      <a:r>
                        <a:rPr lang="en-US" sz="1400" b="1" dirty="0">
                          <a:effectLst/>
                        </a:rPr>
                        <a:t> </a:t>
                      </a:r>
                      <a:r>
                        <a:rPr lang="en-US" sz="1400" b="1" dirty="0" err="1">
                          <a:effectLst/>
                        </a:rPr>
                        <a:t>sọ</a:t>
                      </a:r>
                      <a:r>
                        <a:rPr lang="en-US" sz="1400" b="1" dirty="0">
                          <a:effectLst/>
                        </a:rPr>
                        <a:t> </a:t>
                      </a:r>
                      <a:r>
                        <a:rPr lang="en-US" sz="1400" b="1" dirty="0" err="1">
                          <a:effectLst/>
                        </a:rPr>
                        <a:t>hầm</a:t>
                      </a:r>
                      <a:r>
                        <a:rPr lang="en-US" sz="1400" b="1" dirty="0">
                          <a:effectLst/>
                        </a:rPr>
                        <a:t> </a:t>
                      </a:r>
                      <a:r>
                        <a:rPr lang="en-US" sz="1400" b="1" dirty="0" err="1">
                          <a:effectLst/>
                        </a:rPr>
                        <a:t>xương</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Canh tần ô nấu tôm tươi</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Canh cải bó xôi nấu thịt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Canh chua nấu thịt</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extLst>
                  <a:ext uri="{0D108BD9-81ED-4DB2-BD59-A6C34878D82A}">
                    <a16:rowId xmlns:a16="http://schemas.microsoft.com/office/drawing/2014/main" xmlns="" val="2874003108"/>
                  </a:ext>
                </a:extLst>
              </a:tr>
              <a:tr h="401189">
                <a:tc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Cơm </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Cơm trắng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Cơm trắng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dirty="0" err="1">
                          <a:effectLst/>
                        </a:rPr>
                        <a:t>Cơm</a:t>
                      </a:r>
                      <a:r>
                        <a:rPr lang="en-US" sz="1400" b="1" dirty="0">
                          <a:effectLst/>
                        </a:rPr>
                        <a:t> </a:t>
                      </a:r>
                      <a:r>
                        <a:rPr lang="en-US" sz="1400" b="1" dirty="0" err="1">
                          <a:effectLst/>
                        </a:rPr>
                        <a:t>trắng</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Cơm trắng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Cơm trắng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extLst>
                  <a:ext uri="{0D108BD9-81ED-4DB2-BD59-A6C34878D82A}">
                    <a16:rowId xmlns:a16="http://schemas.microsoft.com/office/drawing/2014/main" xmlns="" val="771631227"/>
                  </a:ext>
                </a:extLst>
              </a:tr>
              <a:tr h="498656">
                <a:tc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Tráng miệng</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Hoa quả theo mùa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Hoa quả theo mùa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dirty="0" err="1">
                          <a:effectLst/>
                        </a:rPr>
                        <a:t>Hoa</a:t>
                      </a:r>
                      <a:r>
                        <a:rPr lang="en-US" sz="1400" b="1" dirty="0">
                          <a:effectLst/>
                        </a:rPr>
                        <a:t> </a:t>
                      </a:r>
                      <a:r>
                        <a:rPr lang="en-US" sz="1400" b="1" dirty="0" err="1">
                          <a:effectLst/>
                        </a:rPr>
                        <a:t>quả</a:t>
                      </a:r>
                      <a:r>
                        <a:rPr lang="en-US" sz="1400" b="1" dirty="0">
                          <a:effectLst/>
                        </a:rPr>
                        <a:t> </a:t>
                      </a:r>
                      <a:r>
                        <a:rPr lang="en-US" sz="1400" b="1" dirty="0" err="1">
                          <a:effectLst/>
                        </a:rPr>
                        <a:t>theo</a:t>
                      </a:r>
                      <a:r>
                        <a:rPr lang="en-US" sz="1400" b="1" dirty="0">
                          <a:effectLst/>
                        </a:rPr>
                        <a:t> </a:t>
                      </a:r>
                      <a:r>
                        <a:rPr lang="en-US" sz="1400" b="1" dirty="0" err="1">
                          <a:effectLst/>
                        </a:rPr>
                        <a:t>mùa</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Hoa quả theo mùa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Hoa quả theo mùa</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extLst>
                  <a:ext uri="{0D108BD9-81ED-4DB2-BD59-A6C34878D82A}">
                    <a16:rowId xmlns:a16="http://schemas.microsoft.com/office/drawing/2014/main" xmlns="" val="949080684"/>
                  </a:ext>
                </a:extLst>
              </a:tr>
              <a:tr h="498656">
                <a:tc rowSpan="2" gridSpan="2">
                  <a:txBody>
                    <a:bodyPr/>
                    <a:lstStyle/>
                    <a:p>
                      <a:pPr algn="ctr">
                        <a:lnSpc>
                          <a:spcPct val="130000"/>
                        </a:lnSpc>
                        <a:spcBef>
                          <a:spcPts val="480"/>
                        </a:spcBef>
                        <a:spcAft>
                          <a:spcPts val="480"/>
                        </a:spcAft>
                      </a:pPr>
                      <a:r>
                        <a:rPr lang="en-US" sz="1400" b="1">
                          <a:effectLst/>
                        </a:rPr>
                        <a:t>Bữa phụ</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rowSpan="2" h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Sữa tươi TH 110 ml</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Sữa tươi 110 ml</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Sữa tươi 110 ml</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dirty="0" err="1">
                          <a:effectLst/>
                        </a:rPr>
                        <a:t>Sữa</a:t>
                      </a:r>
                      <a:r>
                        <a:rPr lang="en-US" sz="1400" b="1" dirty="0">
                          <a:effectLst/>
                        </a:rPr>
                        <a:t> </a:t>
                      </a:r>
                      <a:r>
                        <a:rPr lang="en-US" sz="1400" b="1" dirty="0" err="1">
                          <a:effectLst/>
                        </a:rPr>
                        <a:t>tươi</a:t>
                      </a:r>
                      <a:r>
                        <a:rPr lang="en-US" sz="1400" b="1" dirty="0">
                          <a:effectLst/>
                        </a:rPr>
                        <a:t> 110 ml</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Sữa tươi 110 ml</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extLst>
                  <a:ext uri="{0D108BD9-81ED-4DB2-BD59-A6C34878D82A}">
                    <a16:rowId xmlns:a16="http://schemas.microsoft.com/office/drawing/2014/main" xmlns="" val="88268240"/>
                  </a:ext>
                </a:extLst>
              </a:tr>
              <a:tr h="1019425">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30000"/>
                        </a:lnSpc>
                        <a:spcBef>
                          <a:spcPts val="480"/>
                        </a:spcBef>
                        <a:spcAft>
                          <a:spcPts val="480"/>
                        </a:spcAft>
                      </a:pPr>
                      <a:r>
                        <a:rPr lang="en-US" sz="1400" b="1">
                          <a:effectLst/>
                        </a:rPr>
                        <a:t>Nui sốt thịt bò rau củ</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Hoành thánh tôm thịt rau xanh</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Súp cua măng tây- bánh mì</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a:effectLst/>
                        </a:rPr>
                        <a:t>Bún gạo tôm tươi rau xanh</a:t>
                      </a:r>
                      <a:endParaRPr lang="ja-JP" sz="1400" b="1">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tc>
                  <a:txBody>
                    <a:bodyPr/>
                    <a:lstStyle/>
                    <a:p>
                      <a:pPr algn="ctr">
                        <a:lnSpc>
                          <a:spcPct val="130000"/>
                        </a:lnSpc>
                        <a:spcBef>
                          <a:spcPts val="480"/>
                        </a:spcBef>
                        <a:spcAft>
                          <a:spcPts val="480"/>
                        </a:spcAft>
                      </a:pPr>
                      <a:r>
                        <a:rPr lang="en-US" sz="1400" b="1" dirty="0" err="1">
                          <a:effectLst/>
                        </a:rPr>
                        <a:t>Hủ</a:t>
                      </a:r>
                      <a:r>
                        <a:rPr lang="en-US" sz="1400" b="1" dirty="0">
                          <a:effectLst/>
                        </a:rPr>
                        <a:t> </a:t>
                      </a:r>
                      <a:r>
                        <a:rPr lang="en-US" sz="1400" b="1" dirty="0" err="1">
                          <a:effectLst/>
                        </a:rPr>
                        <a:t>tíu</a:t>
                      </a:r>
                      <a:r>
                        <a:rPr lang="en-US" sz="1400" b="1" dirty="0">
                          <a:effectLst/>
                        </a:rPr>
                        <a:t> </a:t>
                      </a:r>
                      <a:r>
                        <a:rPr lang="en-US" sz="1400" b="1" dirty="0" err="1">
                          <a:effectLst/>
                        </a:rPr>
                        <a:t>bò</a:t>
                      </a:r>
                      <a:r>
                        <a:rPr lang="en-US" sz="1400" b="1" dirty="0">
                          <a:effectLst/>
                        </a:rPr>
                        <a:t> </a:t>
                      </a:r>
                      <a:r>
                        <a:rPr lang="en-US" sz="1400" b="1" dirty="0" err="1">
                          <a:effectLst/>
                        </a:rPr>
                        <a:t>rau</a:t>
                      </a:r>
                      <a:r>
                        <a:rPr lang="en-US" sz="1400" b="1" dirty="0">
                          <a:effectLst/>
                        </a:rPr>
                        <a:t> </a:t>
                      </a:r>
                      <a:r>
                        <a:rPr lang="en-US" sz="1400" b="1" dirty="0" err="1">
                          <a:effectLst/>
                        </a:rPr>
                        <a:t>củ</a:t>
                      </a:r>
                      <a:endParaRPr lang="ja-JP" sz="1400" b="1" dirty="0">
                        <a:effectLst/>
                        <a:latin typeface="Calibri" panose="020F0502020204030204" pitchFamily="34" charset="0"/>
                        <a:ea typeface="游明朝" panose="02020400000000000000" pitchFamily="18" charset="-128"/>
                        <a:cs typeface="Times New Roman" panose="02020603050405020304" pitchFamily="18" charset="0"/>
                      </a:endParaRPr>
                    </a:p>
                  </a:txBody>
                  <a:tcPr marL="51250" marR="51250" marT="0" marB="0" anchor="ctr"/>
                </a:tc>
                <a:extLst>
                  <a:ext uri="{0D108BD9-81ED-4DB2-BD59-A6C34878D82A}">
                    <a16:rowId xmlns:a16="http://schemas.microsoft.com/office/drawing/2014/main" xmlns="" val="604917460"/>
                  </a:ext>
                </a:extLst>
              </a:tr>
            </a:tbl>
          </a:graphicData>
        </a:graphic>
      </p:graphicFrame>
    </p:spTree>
    <p:extLst>
      <p:ext uri="{BB962C8B-B14F-4D97-AF65-F5344CB8AC3E}">
        <p14:creationId xmlns:p14="http://schemas.microsoft.com/office/powerpoint/2010/main" val="2957936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8962" name="Picture 2" descr="C:\Users\Bui Nhung\Downloads\Thap tre em 3-5 (1).jpg"/>
          <p:cNvPicPr>
            <a:picLocks noGrp="1" noChangeAspect="1" noChangeArrowheads="1"/>
          </p:cNvPicPr>
          <p:nvPr>
            <p:ph idx="1"/>
          </p:nvPr>
        </p:nvPicPr>
        <p:blipFill>
          <a:blip r:embed="rId2" cstate="print"/>
          <a:srcRect/>
          <a:stretch>
            <a:fillRect/>
          </a:stretch>
        </p:blipFill>
        <p:spPr bwMode="auto">
          <a:xfrm>
            <a:off x="421454" y="121314"/>
            <a:ext cx="8404312" cy="627948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330D6-0005-43A1-9754-14DA2CC80EFC}"/>
              </a:ext>
            </a:extLst>
          </p:cNvPr>
          <p:cNvSpPr>
            <a:spLocks noGrp="1"/>
          </p:cNvSpPr>
          <p:nvPr>
            <p:ph type="title"/>
          </p:nvPr>
        </p:nvSpPr>
        <p:spPr/>
        <p:txBody>
          <a:bodyPr>
            <a:normAutofit fontScale="90000"/>
          </a:bodyPr>
          <a:lstStyle/>
          <a:p>
            <a:r>
              <a:rPr kumimoji="1" lang="en-US" altLang="ja-JP" b="1" dirty="0" err="1">
                <a:solidFill>
                  <a:srgbClr val="FF0000"/>
                </a:solidFill>
              </a:rPr>
              <a:t>Béo</a:t>
            </a:r>
            <a:r>
              <a:rPr kumimoji="1" lang="en-US" altLang="ja-JP" b="1" dirty="0">
                <a:solidFill>
                  <a:srgbClr val="FF0000"/>
                </a:solidFill>
              </a:rPr>
              <a:t> </a:t>
            </a:r>
            <a:r>
              <a:rPr kumimoji="1" lang="en-US" altLang="ja-JP" b="1" dirty="0" err="1">
                <a:solidFill>
                  <a:srgbClr val="FF0000"/>
                </a:solidFill>
              </a:rPr>
              <a:t>phì</a:t>
            </a:r>
            <a:r>
              <a:rPr kumimoji="1" lang="en-US" altLang="ja-JP" b="1" dirty="0">
                <a:solidFill>
                  <a:srgbClr val="FF0000"/>
                </a:solidFill>
              </a:rPr>
              <a:t> </a:t>
            </a:r>
            <a:r>
              <a:rPr kumimoji="1" lang="en-US" altLang="ja-JP" b="1" dirty="0" err="1">
                <a:solidFill>
                  <a:srgbClr val="FF0000"/>
                </a:solidFill>
              </a:rPr>
              <a:t>với</a:t>
            </a:r>
            <a:r>
              <a:rPr kumimoji="1" lang="en-US" altLang="ja-JP" b="1" dirty="0">
                <a:solidFill>
                  <a:srgbClr val="FF0000"/>
                </a:solidFill>
              </a:rPr>
              <a:t> </a:t>
            </a:r>
            <a:r>
              <a:rPr kumimoji="1" lang="en-US" altLang="ja-JP" b="1" dirty="0" err="1">
                <a:solidFill>
                  <a:srgbClr val="FF0000"/>
                </a:solidFill>
              </a:rPr>
              <a:t>nguy</a:t>
            </a:r>
            <a:r>
              <a:rPr kumimoji="1" lang="en-US" altLang="ja-JP" b="1" dirty="0">
                <a:solidFill>
                  <a:srgbClr val="FF0000"/>
                </a:solidFill>
              </a:rPr>
              <a:t> </a:t>
            </a:r>
            <a:r>
              <a:rPr kumimoji="1" lang="en-US" altLang="ja-JP" b="1" dirty="0" err="1">
                <a:solidFill>
                  <a:srgbClr val="FF0000"/>
                </a:solidFill>
              </a:rPr>
              <a:t>cơ</a:t>
            </a:r>
            <a:r>
              <a:rPr kumimoji="1" lang="en-US" altLang="ja-JP" b="1" dirty="0">
                <a:solidFill>
                  <a:srgbClr val="FF0000"/>
                </a:solidFill>
              </a:rPr>
              <a:t> </a:t>
            </a:r>
            <a:r>
              <a:rPr kumimoji="1" lang="en-US" altLang="ja-JP" b="1" dirty="0" err="1">
                <a:solidFill>
                  <a:srgbClr val="FF0000"/>
                </a:solidFill>
              </a:rPr>
              <a:t>diễn</a:t>
            </a:r>
            <a:r>
              <a:rPr kumimoji="1" lang="en-US" altLang="ja-JP" b="1" dirty="0">
                <a:solidFill>
                  <a:srgbClr val="FF0000"/>
                </a:solidFill>
              </a:rPr>
              <a:t> </a:t>
            </a:r>
            <a:r>
              <a:rPr kumimoji="1" lang="en-US" altLang="ja-JP" b="1" dirty="0" err="1">
                <a:solidFill>
                  <a:srgbClr val="FF0000"/>
                </a:solidFill>
              </a:rPr>
              <a:t>biến</a:t>
            </a:r>
            <a:r>
              <a:rPr kumimoji="1" lang="en-US" altLang="ja-JP" b="1" dirty="0">
                <a:solidFill>
                  <a:srgbClr val="FF0000"/>
                </a:solidFill>
              </a:rPr>
              <a:t> </a:t>
            </a:r>
            <a:r>
              <a:rPr kumimoji="1" lang="en-US" altLang="ja-JP" b="1" dirty="0" err="1">
                <a:solidFill>
                  <a:srgbClr val="FF0000"/>
                </a:solidFill>
              </a:rPr>
              <a:t>nặng</a:t>
            </a:r>
            <a:r>
              <a:rPr kumimoji="1" lang="en-US" altLang="ja-JP" b="1" dirty="0">
                <a:solidFill>
                  <a:srgbClr val="FF0000"/>
                </a:solidFill>
              </a:rPr>
              <a:t> </a:t>
            </a:r>
            <a:r>
              <a:rPr kumimoji="1" lang="en-US" altLang="ja-JP" b="1" dirty="0" err="1">
                <a:solidFill>
                  <a:srgbClr val="FF0000"/>
                </a:solidFill>
              </a:rPr>
              <a:t>khi</a:t>
            </a:r>
            <a:r>
              <a:rPr kumimoji="1" lang="en-US" altLang="ja-JP" b="1" dirty="0">
                <a:solidFill>
                  <a:srgbClr val="FF0000"/>
                </a:solidFill>
              </a:rPr>
              <a:t> </a:t>
            </a:r>
            <a:r>
              <a:rPr kumimoji="1" lang="en-US" altLang="ja-JP" b="1" dirty="0" err="1">
                <a:solidFill>
                  <a:srgbClr val="FF0000"/>
                </a:solidFill>
              </a:rPr>
              <a:t>nhiễm</a:t>
            </a:r>
            <a:r>
              <a:rPr kumimoji="1" lang="en-US" altLang="ja-JP" b="1" dirty="0">
                <a:solidFill>
                  <a:srgbClr val="FF0000"/>
                </a:solidFill>
              </a:rPr>
              <a:t> COVID 19</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F9E7E938-7B9A-4EB1-B381-89E8CC99D4CE}"/>
              </a:ext>
            </a:extLst>
          </p:cNvPr>
          <p:cNvSpPr>
            <a:spLocks noGrp="1"/>
          </p:cNvSpPr>
          <p:nvPr>
            <p:ph idx="1"/>
          </p:nvPr>
        </p:nvSpPr>
        <p:spPr/>
        <p:txBody>
          <a:bodyPr/>
          <a:lstStyle/>
          <a:p>
            <a:pPr>
              <a:buFont typeface="Wingdings" panose="05000000000000000000" pitchFamily="2" charset="2"/>
              <a:buChar char="p"/>
            </a:pPr>
            <a:r>
              <a:rPr lang="vi-VN" altLang="ja-JP" sz="2400" dirty="0">
                <a:hlinkClick r:id="rId2"/>
              </a:rPr>
              <a:t>Thêm </a:t>
            </a:r>
            <a:r>
              <a:rPr lang="vi-VN" altLang="ja-JP" sz="2400" dirty="0" err="1">
                <a:hlinkClick r:id="rId2"/>
              </a:rPr>
              <a:t>một</a:t>
            </a:r>
            <a:r>
              <a:rPr lang="vi-VN" altLang="ja-JP" sz="2400" dirty="0">
                <a:hlinkClick r:id="rId2"/>
              </a:rPr>
              <a:t> </a:t>
            </a:r>
            <a:r>
              <a:rPr lang="vi-VN" altLang="ja-JP" sz="2400" dirty="0" err="1">
                <a:hlinkClick r:id="rId2"/>
              </a:rPr>
              <a:t>bệnh</a:t>
            </a:r>
            <a:r>
              <a:rPr lang="vi-VN" altLang="ja-JP" sz="2400" dirty="0">
                <a:hlinkClick r:id="rId2"/>
              </a:rPr>
              <a:t> nhi Covid-19 nguy </a:t>
            </a:r>
            <a:r>
              <a:rPr lang="vi-VN" altLang="ja-JP" sz="2400" dirty="0" err="1">
                <a:hlinkClick r:id="rId2"/>
              </a:rPr>
              <a:t>kịch</a:t>
            </a:r>
            <a:r>
              <a:rPr lang="vi-VN" altLang="ja-JP" sz="2400" dirty="0">
                <a:hlinkClick r:id="rId2"/>
              </a:rPr>
              <a:t> </a:t>
            </a:r>
            <a:r>
              <a:rPr lang="vi-VN" altLang="ja-JP" sz="2400" dirty="0" err="1">
                <a:hlinkClick r:id="rId2"/>
              </a:rPr>
              <a:t>được</a:t>
            </a:r>
            <a:r>
              <a:rPr lang="vi-VN" altLang="ja-JP" sz="2400" dirty="0">
                <a:hlinkClick r:id="rId2"/>
              </a:rPr>
              <a:t> </a:t>
            </a:r>
            <a:r>
              <a:rPr lang="vi-VN" altLang="ja-JP" sz="2400" dirty="0" err="1">
                <a:hlinkClick r:id="rId2"/>
              </a:rPr>
              <a:t>cứu</a:t>
            </a:r>
            <a:r>
              <a:rPr lang="vi-VN" altLang="ja-JP" sz="2400" dirty="0">
                <a:hlinkClick r:id="rId2"/>
              </a:rPr>
              <a:t> </a:t>
            </a:r>
            <a:r>
              <a:rPr lang="vi-VN" altLang="ja-JP" sz="2400" dirty="0" err="1">
                <a:hlinkClick r:id="rId2"/>
              </a:rPr>
              <a:t>sống</a:t>
            </a:r>
            <a:r>
              <a:rPr lang="vi-VN" altLang="ja-JP" sz="2400" dirty="0">
                <a:hlinkClick r:id="rId2"/>
              </a:rPr>
              <a:t> (vnexpress.net)</a:t>
            </a:r>
            <a:endParaRPr lang="en-US" altLang="ja-JP" sz="2400" dirty="0"/>
          </a:p>
          <a:p>
            <a:pPr marL="0" indent="0" algn="l">
              <a:buNone/>
            </a:pPr>
            <a:r>
              <a:rPr lang="en-US" altLang="ja-JP" sz="2400" b="1" i="0" dirty="0" err="1">
                <a:effectLst/>
                <a:latin typeface="Merriweather"/>
              </a:rPr>
              <a:t>Bệnh</a:t>
            </a:r>
            <a:r>
              <a:rPr lang="en-US" altLang="ja-JP" sz="2400" b="1" i="0" dirty="0">
                <a:effectLst/>
                <a:latin typeface="Merriweather"/>
              </a:rPr>
              <a:t> </a:t>
            </a:r>
            <a:r>
              <a:rPr lang="en-US" altLang="ja-JP" sz="2400" b="1" i="0" dirty="0" err="1">
                <a:effectLst/>
                <a:latin typeface="Merriweather"/>
              </a:rPr>
              <a:t>nhân</a:t>
            </a:r>
            <a:r>
              <a:rPr lang="en-US" altLang="ja-JP" sz="2400" b="1" i="0" dirty="0">
                <a:effectLst/>
                <a:latin typeface="Merriweather"/>
              </a:rPr>
              <a:t> 16 </a:t>
            </a:r>
            <a:r>
              <a:rPr lang="en-US" altLang="ja-JP" sz="2400" b="1" i="0" dirty="0" err="1">
                <a:effectLst/>
                <a:latin typeface="Merriweather"/>
              </a:rPr>
              <a:t>tuổi</a:t>
            </a:r>
            <a:r>
              <a:rPr lang="en-US" altLang="ja-JP" sz="2400" b="1" i="0" dirty="0">
                <a:effectLst/>
                <a:latin typeface="Merriweather"/>
              </a:rPr>
              <a:t> </a:t>
            </a:r>
            <a:r>
              <a:rPr lang="en-US" altLang="ja-JP" sz="2400" b="1" i="0" dirty="0" err="1">
                <a:effectLst/>
                <a:latin typeface="Merriweather"/>
              </a:rPr>
              <a:t>béo</a:t>
            </a:r>
            <a:r>
              <a:rPr lang="en-US" altLang="ja-JP" sz="2400" b="1" i="0" dirty="0">
                <a:effectLst/>
                <a:latin typeface="Merriweather"/>
              </a:rPr>
              <a:t> </a:t>
            </a:r>
            <a:r>
              <a:rPr lang="en-US" altLang="ja-JP" sz="2400" b="1" i="0" dirty="0" err="1">
                <a:effectLst/>
                <a:latin typeface="Merriweather"/>
              </a:rPr>
              <a:t>phì</a:t>
            </a:r>
            <a:r>
              <a:rPr lang="en-US" altLang="ja-JP" sz="2400" b="1" i="0" dirty="0">
                <a:effectLst/>
                <a:latin typeface="Merriweather"/>
              </a:rPr>
              <a:t> </a:t>
            </a:r>
            <a:r>
              <a:rPr lang="en-US" altLang="ja-JP" sz="2400" b="1" i="0" dirty="0" err="1">
                <a:effectLst/>
                <a:latin typeface="Merriweather"/>
              </a:rPr>
              <a:t>mắc</a:t>
            </a:r>
            <a:r>
              <a:rPr lang="en-US" altLang="ja-JP" sz="2400" b="1" i="0" dirty="0">
                <a:effectLst/>
                <a:latin typeface="Merriweather"/>
              </a:rPr>
              <a:t> Covid-19 </a:t>
            </a:r>
            <a:r>
              <a:rPr lang="en-US" altLang="ja-JP" sz="2400" b="1" i="0" dirty="0" err="1">
                <a:effectLst/>
                <a:latin typeface="Merriweather"/>
              </a:rPr>
              <a:t>thoát</a:t>
            </a:r>
            <a:r>
              <a:rPr lang="en-US" altLang="ja-JP" sz="2400" b="1" i="0" dirty="0">
                <a:effectLst/>
                <a:latin typeface="Merriweather"/>
              </a:rPr>
              <a:t> </a:t>
            </a:r>
            <a:r>
              <a:rPr lang="en-US" altLang="ja-JP" sz="2400" b="1" i="0" dirty="0" err="1">
                <a:effectLst/>
                <a:latin typeface="Merriweather"/>
              </a:rPr>
              <a:t>nguy</a:t>
            </a:r>
            <a:r>
              <a:rPr lang="en-US" altLang="ja-JP" sz="2400" b="1" i="0" dirty="0">
                <a:effectLst/>
                <a:latin typeface="Merriweather"/>
              </a:rPr>
              <a:t> </a:t>
            </a:r>
            <a:r>
              <a:rPr lang="en-US" altLang="ja-JP" sz="2400" b="1" i="0" dirty="0" err="1">
                <a:effectLst/>
                <a:latin typeface="Merriweather"/>
              </a:rPr>
              <a:t>kịch</a:t>
            </a:r>
            <a:endParaRPr lang="en-US" altLang="ja-JP" sz="2400" b="1" i="0" dirty="0">
              <a:effectLst/>
              <a:latin typeface="Merriweather"/>
            </a:endParaRPr>
          </a:p>
          <a:p>
            <a:pPr marL="0" indent="0" algn="l">
              <a:buNone/>
            </a:pPr>
            <a:r>
              <a:rPr lang="en-US" altLang="ja-JP" sz="2400" b="0" i="0" cap="all" dirty="0">
                <a:effectLst/>
                <a:latin typeface="Times" panose="02020603050405020304" pitchFamily="18" charset="0"/>
                <a:cs typeface="Times" panose="02020603050405020304" pitchFamily="18" charset="0"/>
              </a:rPr>
              <a:t>TP HCM </a:t>
            </a:r>
            <a:r>
              <a:rPr lang="en-US" altLang="ja-JP" sz="2400" b="0" i="0" dirty="0" err="1">
                <a:effectLst/>
                <a:latin typeface="Times" panose="02020603050405020304" pitchFamily="18" charset="0"/>
                <a:cs typeface="Times" panose="02020603050405020304" pitchFamily="18" charset="0"/>
              </a:rPr>
              <a:t>Thiếu</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nữ</a:t>
            </a:r>
            <a:r>
              <a:rPr lang="en-US" altLang="ja-JP" sz="2400" b="0" i="0" dirty="0">
                <a:effectLst/>
                <a:latin typeface="Times" panose="02020603050405020304" pitchFamily="18" charset="0"/>
                <a:cs typeface="Times" panose="02020603050405020304" pitchFamily="18" charset="0"/>
              </a:rPr>
              <a:t> 16 </a:t>
            </a:r>
            <a:r>
              <a:rPr lang="en-US" altLang="ja-JP" sz="2400" b="0" i="0" dirty="0" err="1">
                <a:effectLst/>
                <a:latin typeface="Times" panose="02020603050405020304" pitchFamily="18" charset="0"/>
                <a:cs typeface="Times" panose="02020603050405020304" pitchFamily="18" charset="0"/>
              </a:rPr>
              <a:t>tuổi</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nặng</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gần</a:t>
            </a:r>
            <a:r>
              <a:rPr lang="en-US" altLang="ja-JP" sz="2400" b="0" i="0" dirty="0">
                <a:effectLst/>
                <a:latin typeface="Times" panose="02020603050405020304" pitchFamily="18" charset="0"/>
                <a:cs typeface="Times" panose="02020603050405020304" pitchFamily="18" charset="0"/>
              </a:rPr>
              <a:t> 90 kg, </a:t>
            </a:r>
            <a:r>
              <a:rPr lang="en-US" altLang="ja-JP" sz="2400" b="0" i="0" dirty="0" err="1">
                <a:effectLst/>
                <a:latin typeface="Times" panose="02020603050405020304" pitchFamily="18" charset="0"/>
                <a:cs typeface="Times" panose="02020603050405020304" pitchFamily="18" charset="0"/>
              </a:rPr>
              <a:t>là</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bệnh</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nhi</a:t>
            </a:r>
            <a:r>
              <a:rPr lang="en-US" altLang="ja-JP" sz="2400" b="0" i="0" dirty="0">
                <a:effectLst/>
                <a:latin typeface="Times" panose="02020603050405020304" pitchFamily="18" charset="0"/>
                <a:cs typeface="Times" panose="02020603050405020304" pitchFamily="18" charset="0"/>
              </a:rPr>
              <a:t> Covid-19 </a:t>
            </a:r>
            <a:r>
              <a:rPr lang="en-US" altLang="ja-JP" sz="2400" b="0" i="0" dirty="0" err="1">
                <a:effectLst/>
                <a:latin typeface="Times" panose="02020603050405020304" pitchFamily="18" charset="0"/>
                <a:cs typeface="Times" panose="02020603050405020304" pitchFamily="18" charset="0"/>
              </a:rPr>
              <a:t>đầu</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tiên</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tại</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Việt</a:t>
            </a:r>
            <a:r>
              <a:rPr lang="en-US" altLang="ja-JP" sz="2400" b="0" i="0" dirty="0">
                <a:effectLst/>
                <a:latin typeface="Times" panose="02020603050405020304" pitchFamily="18" charset="0"/>
                <a:cs typeface="Times" panose="02020603050405020304" pitchFamily="18" charset="0"/>
              </a:rPr>
              <a:t> Nam </a:t>
            </a:r>
            <a:r>
              <a:rPr lang="en-US" altLang="ja-JP" sz="2400" b="0" i="0" dirty="0" err="1">
                <a:effectLst/>
                <a:latin typeface="Times" panose="02020603050405020304" pitchFamily="18" charset="0"/>
                <a:cs typeface="Times" panose="02020603050405020304" pitchFamily="18" charset="0"/>
              </a:rPr>
              <a:t>nguy</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kịch</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phải</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lọc</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máu</a:t>
            </a:r>
            <a:r>
              <a:rPr lang="en-US" altLang="ja-JP" sz="2400" b="0" i="0" dirty="0">
                <a:effectLst/>
                <a:latin typeface="Times" panose="02020603050405020304" pitchFamily="18" charset="0"/>
                <a:cs typeface="Times" panose="02020603050405020304" pitchFamily="18" charset="0"/>
              </a:rPr>
              <a:t>, nay </a:t>
            </a:r>
            <a:r>
              <a:rPr lang="en-US" altLang="ja-JP" sz="2400" b="0" i="0" dirty="0" err="1">
                <a:effectLst/>
                <a:latin typeface="Times" panose="02020603050405020304" pitchFamily="18" charset="0"/>
                <a:cs typeface="Times" panose="02020603050405020304" pitchFamily="18" charset="0"/>
              </a:rPr>
              <a:t>hồi</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phục</a:t>
            </a:r>
            <a:r>
              <a:rPr lang="en-US" altLang="ja-JP" sz="2400" b="0" i="0" dirty="0">
                <a:effectLst/>
                <a:latin typeface="Times" panose="02020603050405020304" pitchFamily="18" charset="0"/>
                <a:cs typeface="Times" panose="02020603050405020304" pitchFamily="18" charset="0"/>
              </a:rPr>
              <a:t> </a:t>
            </a:r>
            <a:r>
              <a:rPr lang="en-US" altLang="ja-JP" sz="2400" b="0" i="0" dirty="0" err="1">
                <a:effectLst/>
                <a:latin typeface="Times" panose="02020603050405020304" pitchFamily="18" charset="0"/>
                <a:cs typeface="Times" panose="02020603050405020304" pitchFamily="18" charset="0"/>
              </a:rPr>
              <a:t>dần</a:t>
            </a:r>
            <a:r>
              <a:rPr lang="en-US" altLang="ja-JP" sz="2400" b="0" i="0" dirty="0">
                <a:effectLst/>
                <a:latin typeface="Times" panose="02020603050405020304" pitchFamily="18" charset="0"/>
                <a:cs typeface="Times" panose="02020603050405020304" pitchFamily="18" charset="0"/>
              </a:rPr>
              <a:t>.</a:t>
            </a:r>
          </a:p>
          <a:p>
            <a:pPr algn="l">
              <a:buFont typeface="Wingdings" panose="05000000000000000000" pitchFamily="2" charset="2"/>
              <a:buChar char="p"/>
            </a:pPr>
            <a:r>
              <a:rPr lang="en-US" altLang="ja-JP" sz="2400" dirty="0" err="1">
                <a:latin typeface="Times" panose="02020603050405020304" pitchFamily="18" charset="0"/>
                <a:cs typeface="Times" panose="02020603050405020304" pitchFamily="18" charset="0"/>
              </a:rPr>
              <a:t>Tại</a:t>
            </a:r>
            <a:r>
              <a:rPr lang="en-US" altLang="ja-JP" sz="2400" dirty="0">
                <a:latin typeface="Times" panose="02020603050405020304" pitchFamily="18" charset="0"/>
                <a:cs typeface="Times" panose="02020603050405020304" pitchFamily="18" charset="0"/>
              </a:rPr>
              <a:t> Seattle, </a:t>
            </a:r>
            <a:r>
              <a:rPr lang="en-US" altLang="ja-JP" sz="2400" dirty="0" err="1">
                <a:latin typeface="Times" panose="02020603050405020304" pitchFamily="18" charset="0"/>
                <a:cs typeface="Times" panose="02020603050405020304" pitchFamily="18" charset="0"/>
              </a:rPr>
              <a:t>nghiên</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cứu</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trên</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bệnh</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nhân</a:t>
            </a:r>
            <a:r>
              <a:rPr lang="en-US" altLang="ja-JP" sz="2400" dirty="0">
                <a:latin typeface="Times" panose="02020603050405020304" pitchFamily="18" charset="0"/>
                <a:cs typeface="Times" panose="02020603050405020304" pitchFamily="18" charset="0"/>
              </a:rPr>
              <a:t> COVID 19 </a:t>
            </a:r>
            <a:r>
              <a:rPr lang="en-US" altLang="ja-JP" sz="2400" dirty="0" err="1">
                <a:latin typeface="Times" panose="02020603050405020304" pitchFamily="18" charset="0"/>
                <a:cs typeface="Times" panose="02020603050405020304" pitchFamily="18" charset="0"/>
              </a:rPr>
              <a:t>diễn</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biến</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nặng</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cho</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thấy</a:t>
            </a:r>
            <a:r>
              <a:rPr lang="en-US" altLang="ja-JP" sz="2400" dirty="0">
                <a:latin typeface="Times" panose="02020603050405020304" pitchFamily="18" charset="0"/>
                <a:cs typeface="Times" panose="02020603050405020304" pitchFamily="18" charset="0"/>
              </a:rPr>
              <a:t>: 85% </a:t>
            </a:r>
            <a:r>
              <a:rPr lang="en-US" altLang="ja-JP" sz="2400" dirty="0" err="1">
                <a:latin typeface="Times" panose="02020603050405020304" pitchFamily="18" charset="0"/>
                <a:cs typeface="Times" panose="02020603050405020304" pitchFamily="18" charset="0"/>
              </a:rPr>
              <a:t>bệnh</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nhân</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béo</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phì</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phải</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thở</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máy</a:t>
            </a:r>
            <a:r>
              <a:rPr lang="en-US" altLang="ja-JP" sz="2400" dirty="0">
                <a:latin typeface="Times" panose="02020603050405020304" pitchFamily="18" charset="0"/>
                <a:cs typeface="Times" panose="02020603050405020304" pitchFamily="18" charset="0"/>
              </a:rPr>
              <a:t> so </a:t>
            </a:r>
            <a:r>
              <a:rPr lang="en-US" altLang="ja-JP" sz="2400" dirty="0" err="1">
                <a:latin typeface="Times" panose="02020603050405020304" pitchFamily="18" charset="0"/>
                <a:cs typeface="Times" panose="02020603050405020304" pitchFamily="18" charset="0"/>
              </a:rPr>
              <a:t>với</a:t>
            </a:r>
            <a:r>
              <a:rPr lang="en-US" altLang="ja-JP" sz="2400" dirty="0">
                <a:latin typeface="Times" panose="02020603050405020304" pitchFamily="18" charset="0"/>
                <a:cs typeface="Times" panose="02020603050405020304" pitchFamily="18" charset="0"/>
              </a:rPr>
              <a:t> 64% </a:t>
            </a:r>
            <a:r>
              <a:rPr lang="en-US" altLang="ja-JP" sz="2400" dirty="0" err="1">
                <a:latin typeface="Times" panose="02020603050405020304" pitchFamily="18" charset="0"/>
                <a:cs typeface="Times" panose="02020603050405020304" pitchFamily="18" charset="0"/>
              </a:rPr>
              <a:t>bệnh</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nhân</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không</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mắc</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béo</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phì</a:t>
            </a:r>
            <a:r>
              <a:rPr lang="en-US" altLang="ja-JP" sz="2400" dirty="0">
                <a:latin typeface="Times" panose="02020603050405020304" pitchFamily="18" charset="0"/>
                <a:cs typeface="Times" panose="02020603050405020304" pitchFamily="18" charset="0"/>
              </a:rPr>
              <a:t>. 62% </a:t>
            </a:r>
            <a:r>
              <a:rPr lang="en-US" altLang="ja-JP" sz="2400" dirty="0" err="1">
                <a:latin typeface="Times" panose="02020603050405020304" pitchFamily="18" charset="0"/>
                <a:cs typeface="Times" panose="02020603050405020304" pitchFamily="18" charset="0"/>
              </a:rPr>
              <a:t>bệnh</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nhân</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béo</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phì</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đã</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tử</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vong</a:t>
            </a:r>
            <a:r>
              <a:rPr lang="en-US" altLang="ja-JP" sz="2400" dirty="0">
                <a:latin typeface="Times" panose="02020603050405020304" pitchFamily="18" charset="0"/>
                <a:cs typeface="Times" panose="02020603050405020304" pitchFamily="18" charset="0"/>
              </a:rPr>
              <a:t> so </a:t>
            </a:r>
            <a:r>
              <a:rPr lang="en-US" altLang="ja-JP" sz="2400" dirty="0" err="1">
                <a:latin typeface="Times" panose="02020603050405020304" pitchFamily="18" charset="0"/>
                <a:cs typeface="Times" panose="02020603050405020304" pitchFamily="18" charset="0"/>
              </a:rPr>
              <a:t>với</a:t>
            </a:r>
            <a:r>
              <a:rPr lang="en-US" altLang="ja-JP" sz="2400" dirty="0">
                <a:latin typeface="Times" panose="02020603050405020304" pitchFamily="18" charset="0"/>
                <a:cs typeface="Times" panose="02020603050405020304" pitchFamily="18" charset="0"/>
              </a:rPr>
              <a:t> 36% </a:t>
            </a:r>
            <a:r>
              <a:rPr lang="en-US" altLang="ja-JP" sz="2400" dirty="0" err="1">
                <a:latin typeface="Times" panose="02020603050405020304" pitchFamily="18" charset="0"/>
                <a:cs typeface="Times" panose="02020603050405020304" pitchFamily="18" charset="0"/>
              </a:rPr>
              <a:t>những</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người</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không</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béo</a:t>
            </a:r>
            <a:r>
              <a:rPr lang="en-US" altLang="ja-JP" sz="2400" dirty="0">
                <a:latin typeface="Times" panose="02020603050405020304" pitchFamily="18" charset="0"/>
                <a:cs typeface="Times" panose="02020603050405020304" pitchFamily="18" charset="0"/>
              </a:rPr>
              <a:t> </a:t>
            </a:r>
            <a:r>
              <a:rPr lang="en-US" altLang="ja-JP" sz="2400" dirty="0" err="1">
                <a:latin typeface="Times" panose="02020603050405020304" pitchFamily="18" charset="0"/>
                <a:cs typeface="Times" panose="02020603050405020304" pitchFamily="18" charset="0"/>
              </a:rPr>
              <a:t>phì</a:t>
            </a:r>
            <a:endParaRPr lang="en-US" altLang="ja-JP" sz="2400" b="0" i="0" dirty="0">
              <a:effectLst/>
              <a:latin typeface="Times" panose="02020603050405020304" pitchFamily="18" charset="0"/>
              <a:cs typeface="Times" panose="02020603050405020304" pitchFamily="18" charset="0"/>
            </a:endParaRPr>
          </a:p>
          <a:p>
            <a:pPr algn="l">
              <a:buFont typeface="Wingdings" panose="05000000000000000000" pitchFamily="2" charset="2"/>
              <a:buChar char="l"/>
            </a:pPr>
            <a:endParaRPr lang="en-US" altLang="ja-JP" sz="2400" b="0" i="0" dirty="0">
              <a:effectLst/>
              <a:latin typeface="Times" panose="02020603050405020304" pitchFamily="18" charset="0"/>
              <a:cs typeface="Times" panose="02020603050405020304" pitchFamily="18" charset="0"/>
            </a:endParaRPr>
          </a:p>
          <a:p>
            <a:endParaRPr kumimoji="1" lang="ja-JP" altLang="en-US" dirty="0"/>
          </a:p>
        </p:txBody>
      </p:sp>
    </p:spTree>
    <p:extLst>
      <p:ext uri="{BB962C8B-B14F-4D97-AF65-F5344CB8AC3E}">
        <p14:creationId xmlns:p14="http://schemas.microsoft.com/office/powerpoint/2010/main" val="148294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err="1">
                <a:solidFill>
                  <a:srgbClr val="FF0000"/>
                </a:solidFill>
                <a:latin typeface="Arial" pitchFamily="34" charset="0"/>
                <a:cs typeface="Arial" pitchFamily="34" charset="0"/>
              </a:rPr>
              <a:t>NGUYÊN</a:t>
            </a:r>
            <a:r>
              <a:rPr lang="en-US" sz="3600" b="1" dirty="0">
                <a:solidFill>
                  <a:srgbClr val="FF0000"/>
                </a:solidFill>
                <a:latin typeface="Arial" pitchFamily="34" charset="0"/>
                <a:cs typeface="Arial" pitchFamily="34" charset="0"/>
              </a:rPr>
              <a:t> TẮC CHO TRẺ </a:t>
            </a:r>
            <a:r>
              <a:rPr lang="en-US" sz="3600" b="1" dirty="0" err="1">
                <a:solidFill>
                  <a:srgbClr val="FF0000"/>
                </a:solidFill>
                <a:latin typeface="Arial" pitchFamily="34" charset="0"/>
                <a:cs typeface="Arial" pitchFamily="34" charset="0"/>
              </a:rPr>
              <a:t>ĂN</a:t>
            </a:r>
            <a:r>
              <a:rPr lang="en-US" sz="3600" b="1" dirty="0">
                <a:solidFill>
                  <a:srgbClr val="FF0000"/>
                </a:solidFill>
                <a:latin typeface="Arial" pitchFamily="34" charset="0"/>
                <a:cs typeface="Arial" pitchFamily="34" charset="0"/>
              </a:rPr>
              <a:t> </a:t>
            </a:r>
            <a:br>
              <a:rPr lang="en-US" sz="3600" b="1" dirty="0">
                <a:solidFill>
                  <a:srgbClr val="FF0000"/>
                </a:solidFill>
                <a:latin typeface="Arial" pitchFamily="34" charset="0"/>
                <a:cs typeface="Arial" pitchFamily="34" charset="0"/>
              </a:rPr>
            </a:br>
            <a:r>
              <a:rPr lang="en-US" sz="3600" b="1" dirty="0" err="1">
                <a:solidFill>
                  <a:srgbClr val="FF0000"/>
                </a:solidFill>
                <a:latin typeface="Arial" pitchFamily="34" charset="0"/>
                <a:cs typeface="Arial" pitchFamily="34" charset="0"/>
              </a:rPr>
              <a:t>KHI</a:t>
            </a:r>
            <a:r>
              <a:rPr lang="en-US" sz="3600" b="1" dirty="0">
                <a:solidFill>
                  <a:srgbClr val="FF0000"/>
                </a:solidFill>
                <a:latin typeface="Arial" pitchFamily="34" charset="0"/>
                <a:cs typeface="Arial" pitchFamily="34" charset="0"/>
              </a:rPr>
              <a:t> TRẺ BỊ TIÊU CHẢY</a:t>
            </a:r>
          </a:p>
        </p:txBody>
      </p:sp>
      <p:sp>
        <p:nvSpPr>
          <p:cNvPr id="3" name="Content Placeholder 2"/>
          <p:cNvSpPr>
            <a:spLocks noGrp="1"/>
          </p:cNvSpPr>
          <p:nvPr>
            <p:ph idx="1"/>
          </p:nvPr>
        </p:nvSpPr>
        <p:spPr>
          <a:xfrm>
            <a:off x="457200" y="1447800"/>
            <a:ext cx="8229600" cy="5410200"/>
          </a:xfrm>
        </p:spPr>
        <p:txBody>
          <a:bodyPr>
            <a:noAutofit/>
          </a:bodyPr>
          <a:lstStyle/>
          <a:p>
            <a:pPr lvl="0">
              <a:buFont typeface="Wingdings" pitchFamily="2" charset="2"/>
              <a:buChar char="ü"/>
            </a:pPr>
            <a:r>
              <a:rPr lang="vi-VN" sz="2400" dirty="0">
                <a:latin typeface="+mj-lt"/>
              </a:rPr>
              <a:t>Ăn nhiều bữa trong ngày</a:t>
            </a:r>
            <a:endParaRPr lang="en-US" sz="2400" dirty="0">
              <a:latin typeface="+mj-lt"/>
            </a:endParaRPr>
          </a:p>
          <a:p>
            <a:pPr lvl="0">
              <a:buFont typeface="Wingdings" pitchFamily="2" charset="2"/>
              <a:buChar char="ü"/>
            </a:pPr>
            <a:r>
              <a:rPr lang="en-US" sz="2400" dirty="0" err="1">
                <a:latin typeface="+mj-lt"/>
              </a:rPr>
              <a:t>Nếu</a:t>
            </a:r>
            <a:r>
              <a:rPr lang="en-US" sz="2400" dirty="0">
                <a:latin typeface="+mj-lt"/>
              </a:rPr>
              <a:t> t</a:t>
            </a:r>
            <a:r>
              <a:rPr lang="vi-VN" sz="2400" dirty="0">
                <a:latin typeface="+mj-lt"/>
              </a:rPr>
              <a:t>rẻ đang bú mẹ phải tiếp tục cho bú</a:t>
            </a:r>
            <a:endParaRPr lang="en-US" sz="2400" dirty="0">
              <a:latin typeface="+mj-lt"/>
            </a:endParaRPr>
          </a:p>
          <a:p>
            <a:pPr lvl="0">
              <a:buFont typeface="Wingdings" pitchFamily="2" charset="2"/>
              <a:buChar char="ü"/>
            </a:pPr>
            <a:r>
              <a:rPr lang="vi-VN" sz="2400" dirty="0">
                <a:latin typeface="+mj-lt"/>
              </a:rPr>
              <a:t>Giảm lượng sữa động vật</a:t>
            </a:r>
            <a:endParaRPr lang="en-US" sz="2400" dirty="0">
              <a:latin typeface="+mj-lt"/>
            </a:endParaRPr>
          </a:p>
          <a:p>
            <a:pPr lvl="0">
              <a:buFont typeface="Wingdings" pitchFamily="2" charset="2"/>
              <a:buChar char="ü"/>
            </a:pPr>
            <a:r>
              <a:rPr lang="vi-VN" sz="2400" dirty="0">
                <a:latin typeface="+mj-lt"/>
              </a:rPr>
              <a:t>Chế biến thức ăn mềm, dễ tiêu hóa</a:t>
            </a:r>
            <a:endParaRPr lang="en-US" sz="2400" dirty="0">
              <a:latin typeface="+mj-lt"/>
            </a:endParaRPr>
          </a:p>
          <a:p>
            <a:pPr>
              <a:buFont typeface="Wingdings" pitchFamily="2" charset="2"/>
              <a:buChar char="ü"/>
            </a:pPr>
            <a:r>
              <a:rPr lang="vi-VN" sz="2400" dirty="0">
                <a:latin typeface="+mj-lt"/>
              </a:rPr>
              <a:t>Tránh </a:t>
            </a:r>
            <a:r>
              <a:rPr lang="en-US" sz="2400" dirty="0" err="1">
                <a:latin typeface="+mj-lt"/>
                <a:cs typeface="Arial" pitchFamily="34" charset="0"/>
              </a:rPr>
              <a:t>dùng</a:t>
            </a:r>
            <a:r>
              <a:rPr lang="en-US" sz="2400" dirty="0">
                <a:latin typeface="+mj-lt"/>
              </a:rPr>
              <a:t> </a:t>
            </a:r>
            <a:r>
              <a:rPr lang="vi-VN" sz="2400" dirty="0">
                <a:latin typeface="+mj-lt"/>
              </a:rPr>
              <a:t>thức ăn, nước uống có </a:t>
            </a:r>
            <a:r>
              <a:rPr lang="en-US" sz="2400" dirty="0" err="1">
                <a:latin typeface="+mj-lt"/>
              </a:rPr>
              <a:t>nhiều</a:t>
            </a:r>
            <a:r>
              <a:rPr lang="vi-VN" sz="2400" dirty="0">
                <a:latin typeface="+mj-lt"/>
              </a:rPr>
              <a:t> đường</a:t>
            </a:r>
            <a:endParaRPr lang="en-US" sz="2400" dirty="0">
              <a:latin typeface="+mj-lt"/>
            </a:endParaRPr>
          </a:p>
          <a:p>
            <a:pPr>
              <a:buFont typeface="Wingdings" pitchFamily="2" charset="2"/>
              <a:buChar char="ü"/>
            </a:pPr>
            <a:r>
              <a:rPr lang="en-US" sz="2400" dirty="0">
                <a:latin typeface="+mj-lt"/>
                <a:cs typeface="Arial" pitchFamily="34" charset="0"/>
              </a:rPr>
              <a:t>Cho </a:t>
            </a:r>
            <a:r>
              <a:rPr lang="en-US" sz="2400" dirty="0" err="1">
                <a:latin typeface="+mj-lt"/>
                <a:cs typeface="Arial" pitchFamily="34" charset="0"/>
              </a:rPr>
              <a:t>trẻ</a:t>
            </a:r>
            <a:r>
              <a:rPr lang="en-US" sz="2400" dirty="0">
                <a:latin typeface="+mj-lt"/>
                <a:cs typeface="Arial" pitchFamily="34" charset="0"/>
              </a:rPr>
              <a:t> </a:t>
            </a:r>
            <a:r>
              <a:rPr lang="en-US" sz="2400" dirty="0" err="1">
                <a:latin typeface="+mj-lt"/>
                <a:cs typeface="Arial" pitchFamily="34" charset="0"/>
              </a:rPr>
              <a:t>ăn</a:t>
            </a:r>
            <a:r>
              <a:rPr lang="en-US" sz="2400" dirty="0">
                <a:latin typeface="+mj-lt"/>
                <a:cs typeface="Arial" pitchFamily="34" charset="0"/>
              </a:rPr>
              <a:t> </a:t>
            </a:r>
            <a:r>
              <a:rPr lang="en-US" sz="2400" dirty="0" err="1">
                <a:latin typeface="+mj-lt"/>
                <a:cs typeface="Arial" pitchFamily="34" charset="0"/>
              </a:rPr>
              <a:t>đủ</a:t>
            </a:r>
            <a:r>
              <a:rPr lang="en-US" sz="2400" dirty="0">
                <a:latin typeface="+mj-lt"/>
                <a:cs typeface="Arial" pitchFamily="34" charset="0"/>
              </a:rPr>
              <a:t> </a:t>
            </a:r>
            <a:r>
              <a:rPr lang="en-US" sz="2400" dirty="0" err="1">
                <a:latin typeface="+mj-lt"/>
                <a:cs typeface="Arial" pitchFamily="34" charset="0"/>
              </a:rPr>
              <a:t>chất</a:t>
            </a:r>
            <a:r>
              <a:rPr lang="en-US" sz="2400" dirty="0">
                <a:latin typeface="+mj-lt"/>
                <a:cs typeface="Arial" pitchFamily="34" charset="0"/>
              </a:rPr>
              <a:t> </a:t>
            </a:r>
            <a:r>
              <a:rPr lang="en-US" sz="2400" dirty="0" err="1">
                <a:latin typeface="+mj-lt"/>
                <a:cs typeface="Arial" pitchFamily="34" charset="0"/>
              </a:rPr>
              <a:t>đạm</a:t>
            </a:r>
            <a:r>
              <a:rPr lang="en-US" sz="2400" dirty="0">
                <a:latin typeface="+mj-lt"/>
                <a:cs typeface="Arial" pitchFamily="34" charset="0"/>
              </a:rPr>
              <a:t> </a:t>
            </a:r>
            <a:r>
              <a:rPr lang="en-US" sz="2400" dirty="0" err="1">
                <a:latin typeface="+mj-lt"/>
                <a:cs typeface="Arial" pitchFamily="34" charset="0"/>
              </a:rPr>
              <a:t>và</a:t>
            </a:r>
            <a:r>
              <a:rPr lang="en-US" sz="2400" dirty="0">
                <a:latin typeface="+mj-lt"/>
                <a:cs typeface="Arial" pitchFamily="34" charset="0"/>
              </a:rPr>
              <a:t> </a:t>
            </a:r>
            <a:r>
              <a:rPr lang="en-US" sz="2400" dirty="0" err="1">
                <a:latin typeface="+mj-lt"/>
                <a:cs typeface="Arial" pitchFamily="34" charset="0"/>
              </a:rPr>
              <a:t>hoa</a:t>
            </a:r>
            <a:r>
              <a:rPr lang="en-US" sz="2400" dirty="0">
                <a:latin typeface="+mj-lt"/>
                <a:cs typeface="Arial" pitchFamily="34" charset="0"/>
              </a:rPr>
              <a:t> </a:t>
            </a:r>
            <a:r>
              <a:rPr lang="en-US" sz="2400" dirty="0" err="1">
                <a:latin typeface="+mj-lt"/>
                <a:cs typeface="Arial" pitchFamily="34" charset="0"/>
              </a:rPr>
              <a:t>quả</a:t>
            </a:r>
            <a:endParaRPr lang="en-US" sz="2400" dirty="0">
              <a:latin typeface="+mj-lt"/>
              <a:cs typeface="Arial" pitchFamily="34" charset="0"/>
            </a:endParaRPr>
          </a:p>
          <a:p>
            <a:pPr>
              <a:buFont typeface="Wingdings" pitchFamily="2" charset="2"/>
              <a:buChar char="ü"/>
            </a:pPr>
            <a:r>
              <a:rPr lang="en-US" sz="2400" dirty="0" err="1">
                <a:latin typeface="+mj-lt"/>
                <a:cs typeface="Arial" pitchFamily="34" charset="0"/>
              </a:rPr>
              <a:t>Các</a:t>
            </a:r>
            <a:r>
              <a:rPr lang="en-US" sz="2400" dirty="0">
                <a:latin typeface="+mj-lt"/>
                <a:cs typeface="Arial" pitchFamily="34" charset="0"/>
              </a:rPr>
              <a:t> </a:t>
            </a:r>
            <a:r>
              <a:rPr lang="en-US" sz="2400" dirty="0" err="1">
                <a:latin typeface="+mj-lt"/>
                <a:cs typeface="Arial" pitchFamily="34" charset="0"/>
              </a:rPr>
              <a:t>loại</a:t>
            </a:r>
            <a:r>
              <a:rPr lang="en-US" sz="2400" dirty="0">
                <a:latin typeface="+mj-lt"/>
                <a:cs typeface="Arial" pitchFamily="34" charset="0"/>
              </a:rPr>
              <a:t> </a:t>
            </a:r>
            <a:r>
              <a:rPr lang="en-US" sz="2400" dirty="0" err="1">
                <a:latin typeface="+mj-lt"/>
                <a:cs typeface="Arial" pitchFamily="34" charset="0"/>
              </a:rPr>
              <a:t>thực</a:t>
            </a:r>
            <a:r>
              <a:rPr lang="en-US" sz="2400" dirty="0">
                <a:latin typeface="+mj-lt"/>
                <a:cs typeface="Arial" pitchFamily="34" charset="0"/>
              </a:rPr>
              <a:t> </a:t>
            </a:r>
            <a:r>
              <a:rPr lang="en-US" sz="2400" dirty="0" err="1">
                <a:latin typeface="+mj-lt"/>
                <a:cs typeface="Arial" pitchFamily="34" charset="0"/>
              </a:rPr>
              <a:t>phẩm</a:t>
            </a:r>
            <a:r>
              <a:rPr lang="en-US" sz="2400" dirty="0">
                <a:latin typeface="+mj-lt"/>
                <a:cs typeface="Arial" pitchFamily="34" charset="0"/>
              </a:rPr>
              <a:t> </a:t>
            </a:r>
            <a:r>
              <a:rPr lang="en-US" sz="2400" dirty="0" err="1">
                <a:latin typeface="+mj-lt"/>
                <a:cs typeface="Arial" pitchFamily="34" charset="0"/>
              </a:rPr>
              <a:t>nên</a:t>
            </a:r>
            <a:r>
              <a:rPr lang="en-US" sz="2400" dirty="0">
                <a:latin typeface="+mj-lt"/>
                <a:cs typeface="Arial" pitchFamily="34" charset="0"/>
              </a:rPr>
              <a:t> </a:t>
            </a:r>
            <a:r>
              <a:rPr lang="en-US" sz="2400" dirty="0" err="1">
                <a:latin typeface="+mj-lt"/>
                <a:cs typeface="Arial" pitchFamily="34" charset="0"/>
              </a:rPr>
              <a:t>dùng</a:t>
            </a:r>
            <a:r>
              <a:rPr lang="en-US" sz="2400" dirty="0">
                <a:latin typeface="+mj-lt"/>
                <a:cs typeface="Arial" pitchFamily="34" charset="0"/>
              </a:rPr>
              <a:t>: </a:t>
            </a:r>
            <a:r>
              <a:rPr lang="en-US" sz="2400" dirty="0" err="1">
                <a:latin typeface="+mj-lt"/>
                <a:cs typeface="Arial" pitchFamily="34" charset="0"/>
              </a:rPr>
              <a:t>Gạo</a:t>
            </a:r>
            <a:r>
              <a:rPr lang="en-US" sz="2400" dirty="0">
                <a:latin typeface="+mj-lt"/>
                <a:cs typeface="Arial" pitchFamily="34" charset="0"/>
              </a:rPr>
              <a:t>, </a:t>
            </a:r>
            <a:r>
              <a:rPr lang="en-US" sz="2400" dirty="0" err="1">
                <a:latin typeface="+mj-lt"/>
                <a:cs typeface="Arial" pitchFamily="34" charset="0"/>
              </a:rPr>
              <a:t>thịt</a:t>
            </a:r>
            <a:r>
              <a:rPr lang="en-US" sz="2400" dirty="0">
                <a:latin typeface="+mj-lt"/>
                <a:cs typeface="Arial" pitchFamily="34" charset="0"/>
              </a:rPr>
              <a:t> </a:t>
            </a:r>
            <a:r>
              <a:rPr lang="en-US" sz="2400" dirty="0" err="1">
                <a:latin typeface="+mj-lt"/>
                <a:cs typeface="Arial" pitchFamily="34" charset="0"/>
              </a:rPr>
              <a:t>gà</a:t>
            </a:r>
            <a:r>
              <a:rPr lang="en-US" sz="2400" dirty="0">
                <a:latin typeface="+mj-lt"/>
                <a:cs typeface="Arial" pitchFamily="34" charset="0"/>
              </a:rPr>
              <a:t> </a:t>
            </a:r>
            <a:r>
              <a:rPr lang="en-US" sz="2400" dirty="0" err="1">
                <a:latin typeface="+mj-lt"/>
                <a:cs typeface="Arial" pitchFamily="34" charset="0"/>
              </a:rPr>
              <a:t>nạc</a:t>
            </a:r>
            <a:r>
              <a:rPr lang="en-US" sz="2400" dirty="0">
                <a:latin typeface="+mj-lt"/>
                <a:cs typeface="Arial" pitchFamily="34" charset="0"/>
              </a:rPr>
              <a:t>, </a:t>
            </a:r>
            <a:r>
              <a:rPr lang="en-US" sz="2400" dirty="0" err="1">
                <a:latin typeface="+mj-lt"/>
                <a:cs typeface="Arial" pitchFamily="34" charset="0"/>
              </a:rPr>
              <a:t>thịt</a:t>
            </a:r>
            <a:r>
              <a:rPr lang="en-US" sz="2400" dirty="0">
                <a:latin typeface="+mj-lt"/>
                <a:cs typeface="Arial" pitchFamily="34" charset="0"/>
              </a:rPr>
              <a:t> </a:t>
            </a:r>
            <a:r>
              <a:rPr lang="en-US" sz="2400" dirty="0" err="1">
                <a:latin typeface="+mj-lt"/>
                <a:cs typeface="Arial" pitchFamily="34" charset="0"/>
              </a:rPr>
              <a:t>lợn</a:t>
            </a:r>
            <a:r>
              <a:rPr lang="en-US" sz="2400" dirty="0">
                <a:latin typeface="+mj-lt"/>
                <a:cs typeface="Arial" pitchFamily="34" charset="0"/>
              </a:rPr>
              <a:t> </a:t>
            </a:r>
            <a:r>
              <a:rPr lang="en-US" sz="2400" dirty="0" err="1">
                <a:latin typeface="+mj-lt"/>
                <a:cs typeface="Arial" pitchFamily="34" charset="0"/>
              </a:rPr>
              <a:t>nạc</a:t>
            </a:r>
            <a:r>
              <a:rPr lang="en-US" sz="2400" dirty="0">
                <a:latin typeface="+mj-lt"/>
                <a:cs typeface="Arial" pitchFamily="34" charset="0"/>
              </a:rPr>
              <a:t>, </a:t>
            </a:r>
            <a:r>
              <a:rPr lang="en-US" sz="2400" dirty="0" err="1">
                <a:latin typeface="+mj-lt"/>
                <a:cs typeface="Arial" pitchFamily="34" charset="0"/>
              </a:rPr>
              <a:t>dầu</a:t>
            </a:r>
            <a:r>
              <a:rPr lang="en-US" sz="2400" dirty="0">
                <a:latin typeface="+mj-lt"/>
                <a:cs typeface="Arial" pitchFamily="34" charset="0"/>
              </a:rPr>
              <a:t> </a:t>
            </a:r>
            <a:r>
              <a:rPr lang="en-US" sz="2400" dirty="0" err="1">
                <a:latin typeface="+mj-lt"/>
                <a:cs typeface="Arial" pitchFamily="34" charset="0"/>
              </a:rPr>
              <a:t>ăn</a:t>
            </a:r>
            <a:r>
              <a:rPr lang="en-US" sz="2400" dirty="0">
                <a:latin typeface="+mj-lt"/>
                <a:cs typeface="Arial" pitchFamily="34" charset="0"/>
              </a:rPr>
              <a:t>, </a:t>
            </a:r>
            <a:r>
              <a:rPr lang="en-US" sz="2400" dirty="0" err="1">
                <a:latin typeface="+mj-lt"/>
                <a:cs typeface="Arial" pitchFamily="34" charset="0"/>
              </a:rPr>
              <a:t>cà</a:t>
            </a:r>
            <a:r>
              <a:rPr lang="en-US" sz="2400" dirty="0">
                <a:latin typeface="+mj-lt"/>
                <a:cs typeface="Arial" pitchFamily="34" charset="0"/>
              </a:rPr>
              <a:t> </a:t>
            </a:r>
            <a:r>
              <a:rPr lang="en-US" sz="2400" dirty="0" err="1">
                <a:latin typeface="+mj-lt"/>
                <a:cs typeface="Arial" pitchFamily="34" charset="0"/>
              </a:rPr>
              <a:t>rốt</a:t>
            </a:r>
            <a:r>
              <a:rPr lang="en-US" sz="2400" dirty="0">
                <a:latin typeface="+mj-lt"/>
                <a:cs typeface="Arial" pitchFamily="34" charset="0"/>
              </a:rPr>
              <a:t>, </a:t>
            </a:r>
            <a:r>
              <a:rPr lang="en-US" sz="2400" dirty="0" err="1">
                <a:latin typeface="+mj-lt"/>
                <a:cs typeface="Arial" pitchFamily="34" charset="0"/>
              </a:rPr>
              <a:t>chuối</a:t>
            </a:r>
            <a:r>
              <a:rPr lang="en-US" sz="2400" dirty="0">
                <a:latin typeface="+mj-lt"/>
                <a:cs typeface="Arial" pitchFamily="34" charset="0"/>
              </a:rPr>
              <a:t> </a:t>
            </a:r>
            <a:r>
              <a:rPr lang="en-US" sz="2400" dirty="0" err="1">
                <a:latin typeface="+mj-lt"/>
                <a:cs typeface="Arial" pitchFamily="34" charset="0"/>
              </a:rPr>
              <a:t>tiêu</a:t>
            </a:r>
            <a:r>
              <a:rPr lang="en-US" sz="2400" dirty="0">
                <a:latin typeface="+mj-lt"/>
                <a:cs typeface="Arial" pitchFamily="34" charset="0"/>
              </a:rPr>
              <a:t>, </a:t>
            </a:r>
            <a:r>
              <a:rPr lang="en-US" sz="2400" dirty="0" err="1">
                <a:latin typeface="+mj-lt"/>
                <a:cs typeface="Arial" pitchFamily="34" charset="0"/>
              </a:rPr>
              <a:t>hồng</a:t>
            </a:r>
            <a:r>
              <a:rPr lang="en-US" sz="2400" dirty="0">
                <a:latin typeface="+mj-lt"/>
                <a:cs typeface="Arial" pitchFamily="34" charset="0"/>
              </a:rPr>
              <a:t> </a:t>
            </a:r>
            <a:r>
              <a:rPr lang="en-US" sz="2400" dirty="0" err="1">
                <a:latin typeface="+mj-lt"/>
                <a:cs typeface="Arial" pitchFamily="34" charset="0"/>
              </a:rPr>
              <a:t>xiêm</a:t>
            </a:r>
            <a:endParaRPr lang="en-US" sz="2400" dirty="0">
              <a:latin typeface="+mj-lt"/>
              <a:cs typeface="Arial" pitchFamily="34" charset="0"/>
            </a:endParaRPr>
          </a:p>
          <a:p>
            <a:pPr>
              <a:buFont typeface="Wingdings" pitchFamily="2" charset="2"/>
              <a:buChar char="ü"/>
            </a:pPr>
            <a:r>
              <a:rPr lang="en-US" sz="2400" dirty="0" err="1">
                <a:latin typeface="+mj-lt"/>
                <a:cs typeface="Arial" pitchFamily="34" charset="0"/>
              </a:rPr>
              <a:t>Khi</a:t>
            </a:r>
            <a:r>
              <a:rPr lang="en-US" sz="2400" dirty="0">
                <a:latin typeface="+mj-lt"/>
                <a:cs typeface="Arial" pitchFamily="34" charset="0"/>
              </a:rPr>
              <a:t> </a:t>
            </a:r>
            <a:r>
              <a:rPr lang="en-US" sz="2400" dirty="0" err="1">
                <a:latin typeface="+mj-lt"/>
                <a:cs typeface="Arial" pitchFamily="34" charset="0"/>
              </a:rPr>
              <a:t>trẻ</a:t>
            </a:r>
            <a:r>
              <a:rPr lang="en-US" sz="2400" dirty="0">
                <a:latin typeface="+mj-lt"/>
                <a:cs typeface="Arial" pitchFamily="34" charset="0"/>
              </a:rPr>
              <a:t> </a:t>
            </a:r>
            <a:r>
              <a:rPr lang="en-US" sz="2400" dirty="0" err="1">
                <a:latin typeface="+mj-lt"/>
                <a:cs typeface="Arial" pitchFamily="34" charset="0"/>
              </a:rPr>
              <a:t>khỏi</a:t>
            </a:r>
            <a:r>
              <a:rPr lang="en-US" sz="2400" dirty="0">
                <a:latin typeface="+mj-lt"/>
                <a:cs typeface="Arial" pitchFamily="34" charset="0"/>
              </a:rPr>
              <a:t>: </a:t>
            </a:r>
            <a:r>
              <a:rPr lang="en-US" sz="2400" dirty="0" err="1">
                <a:latin typeface="+mj-lt"/>
                <a:cs typeface="Arial" pitchFamily="34" charset="0"/>
              </a:rPr>
              <a:t>ăn</a:t>
            </a:r>
            <a:r>
              <a:rPr lang="en-US" sz="2400" dirty="0">
                <a:latin typeface="+mj-lt"/>
                <a:cs typeface="Arial" pitchFamily="34" charset="0"/>
              </a:rPr>
              <a:t> </a:t>
            </a:r>
            <a:r>
              <a:rPr lang="en-US" sz="2400" dirty="0" err="1">
                <a:latin typeface="+mj-lt"/>
                <a:cs typeface="Arial" pitchFamily="34" charset="0"/>
              </a:rPr>
              <a:t>bình</a:t>
            </a:r>
            <a:r>
              <a:rPr lang="en-US" sz="2400" dirty="0">
                <a:latin typeface="+mj-lt"/>
                <a:cs typeface="Arial" pitchFamily="34" charset="0"/>
              </a:rPr>
              <a:t> </a:t>
            </a:r>
            <a:r>
              <a:rPr lang="en-US" sz="2400" dirty="0" err="1">
                <a:latin typeface="+mj-lt"/>
                <a:cs typeface="Arial" pitchFamily="34" charset="0"/>
              </a:rPr>
              <a:t>thường</a:t>
            </a:r>
            <a:r>
              <a:rPr lang="en-US" sz="2400" dirty="0">
                <a:latin typeface="+mj-lt"/>
                <a:cs typeface="Arial" pitchFamily="34" charset="0"/>
              </a:rPr>
              <a:t> </a:t>
            </a:r>
            <a:r>
              <a:rPr lang="en-US" sz="2400" dirty="0" err="1">
                <a:latin typeface="+mj-lt"/>
                <a:cs typeface="Arial" pitchFamily="34" charset="0"/>
              </a:rPr>
              <a:t>theo</a:t>
            </a:r>
            <a:r>
              <a:rPr lang="en-US" sz="2400" dirty="0">
                <a:latin typeface="+mj-lt"/>
                <a:cs typeface="Arial" pitchFamily="34" charset="0"/>
              </a:rPr>
              <a:t> </a:t>
            </a:r>
            <a:r>
              <a:rPr lang="en-US" sz="2400" dirty="0" err="1">
                <a:latin typeface="+mj-lt"/>
                <a:cs typeface="Arial" pitchFamily="34" charset="0"/>
              </a:rPr>
              <a:t>lứa</a:t>
            </a:r>
            <a:r>
              <a:rPr lang="en-US" sz="2400" dirty="0">
                <a:latin typeface="+mj-lt"/>
                <a:cs typeface="Arial" pitchFamily="34" charset="0"/>
              </a:rPr>
              <a:t> </a:t>
            </a:r>
            <a:r>
              <a:rPr lang="en-US" sz="2400" dirty="0" err="1">
                <a:latin typeface="+mj-lt"/>
                <a:cs typeface="Arial" pitchFamily="34" charset="0"/>
              </a:rPr>
              <a:t>tuổi</a:t>
            </a:r>
            <a:r>
              <a:rPr lang="en-US" sz="2400" dirty="0">
                <a:latin typeface="+mj-lt"/>
                <a:cs typeface="Arial" pitchFamily="34" charset="0"/>
              </a:rPr>
              <a:t> </a:t>
            </a:r>
            <a:r>
              <a:rPr lang="en-US" sz="2400" dirty="0" err="1">
                <a:latin typeface="+mj-lt"/>
                <a:cs typeface="Arial" pitchFamily="34" charset="0"/>
              </a:rPr>
              <a:t>và</a:t>
            </a:r>
            <a:r>
              <a:rPr lang="en-US" sz="2400" dirty="0">
                <a:latin typeface="+mj-lt"/>
                <a:cs typeface="Arial" pitchFamily="34" charset="0"/>
              </a:rPr>
              <a:t> </a:t>
            </a:r>
            <a:r>
              <a:rPr lang="en-US" sz="2400" dirty="0" err="1">
                <a:latin typeface="+mj-lt"/>
                <a:cs typeface="Arial" pitchFamily="34" charset="0"/>
              </a:rPr>
              <a:t>thêm</a:t>
            </a:r>
            <a:r>
              <a:rPr lang="en-US" sz="2400" dirty="0">
                <a:latin typeface="+mj-lt"/>
                <a:cs typeface="Arial" pitchFamily="34" charset="0"/>
              </a:rPr>
              <a:t> </a:t>
            </a:r>
            <a:r>
              <a:rPr lang="en-US" sz="2400" dirty="0" err="1">
                <a:latin typeface="+mj-lt"/>
                <a:cs typeface="Arial" pitchFamily="34" charset="0"/>
              </a:rPr>
              <a:t>mỗi</a:t>
            </a:r>
            <a:r>
              <a:rPr lang="en-US" sz="2400" dirty="0">
                <a:latin typeface="+mj-lt"/>
                <a:cs typeface="Arial" pitchFamily="34" charset="0"/>
              </a:rPr>
              <a:t> </a:t>
            </a:r>
            <a:r>
              <a:rPr lang="en-US" sz="2400" dirty="0" err="1">
                <a:latin typeface="+mj-lt"/>
                <a:cs typeface="Arial" pitchFamily="34" charset="0"/>
              </a:rPr>
              <a:t>ngày</a:t>
            </a:r>
            <a:r>
              <a:rPr lang="en-US" sz="2400" dirty="0">
                <a:latin typeface="+mj-lt"/>
                <a:cs typeface="Arial" pitchFamily="34" charset="0"/>
              </a:rPr>
              <a:t> 1 </a:t>
            </a:r>
            <a:r>
              <a:rPr lang="en-US" sz="2400" dirty="0" err="1">
                <a:latin typeface="+mj-lt"/>
                <a:cs typeface="Arial" pitchFamily="34" charset="0"/>
              </a:rPr>
              <a:t>bữa</a:t>
            </a:r>
            <a:r>
              <a:rPr lang="en-US" sz="2400" dirty="0">
                <a:latin typeface="+mj-lt"/>
                <a:cs typeface="Arial" pitchFamily="34" charset="0"/>
              </a:rPr>
              <a:t> </a:t>
            </a:r>
            <a:r>
              <a:rPr lang="en-US" sz="2400" dirty="0" err="1">
                <a:latin typeface="+mj-lt"/>
                <a:cs typeface="Arial" pitchFamily="34" charset="0"/>
              </a:rPr>
              <a:t>kéo</a:t>
            </a:r>
            <a:r>
              <a:rPr lang="en-US" sz="2400" dirty="0">
                <a:latin typeface="+mj-lt"/>
                <a:cs typeface="Arial" pitchFamily="34" charset="0"/>
              </a:rPr>
              <a:t> </a:t>
            </a:r>
            <a:r>
              <a:rPr lang="en-US" sz="2400" dirty="0" err="1">
                <a:latin typeface="+mj-lt"/>
                <a:cs typeface="Arial" pitchFamily="34" charset="0"/>
              </a:rPr>
              <a:t>dài</a:t>
            </a:r>
            <a:r>
              <a:rPr lang="en-US" sz="2400" dirty="0">
                <a:latin typeface="+mj-lt"/>
                <a:cs typeface="Arial" pitchFamily="34" charset="0"/>
              </a:rPr>
              <a:t> 1 </a:t>
            </a:r>
            <a:r>
              <a:rPr lang="en-US" sz="2400" dirty="0" err="1">
                <a:latin typeface="+mj-lt"/>
                <a:cs typeface="Arial" pitchFamily="34" charset="0"/>
              </a:rPr>
              <a:t>tháng</a:t>
            </a:r>
            <a:endParaRPr lang="en-US" sz="2400" dirty="0">
              <a:latin typeface="+mj-lt"/>
              <a:cs typeface="Arial" pitchFamily="34" charset="0"/>
            </a:endParaRPr>
          </a:p>
        </p:txBody>
      </p:sp>
    </p:spTree>
    <p:extLst>
      <p:ext uri="{BB962C8B-B14F-4D97-AF65-F5344CB8AC3E}">
        <p14:creationId xmlns:p14="http://schemas.microsoft.com/office/powerpoint/2010/main" val="2827662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a:solidFill>
                  <a:srgbClr val="FF0000"/>
                </a:solidFill>
                <a:latin typeface="Arial" pitchFamily="34" charset="0"/>
                <a:cs typeface="Arial" pitchFamily="34" charset="0"/>
              </a:rPr>
              <a:t>CHẾ</a:t>
            </a:r>
            <a:r>
              <a:rPr lang="en-US" sz="3200" b="1" dirty="0">
                <a:solidFill>
                  <a:srgbClr val="FF0000"/>
                </a:solidFill>
                <a:latin typeface="Arial" pitchFamily="34" charset="0"/>
                <a:cs typeface="Arial" pitchFamily="34" charset="0"/>
              </a:rPr>
              <a:t> ĐỘ DINH DƯỠNG CHO TRẺ </a:t>
            </a:r>
            <a:r>
              <a:rPr lang="en-US" sz="3200" b="1" dirty="0" err="1">
                <a:solidFill>
                  <a:srgbClr val="FF0000"/>
                </a:solidFill>
                <a:latin typeface="Arial" pitchFamily="34" charset="0"/>
                <a:cs typeface="Arial" pitchFamily="34" charset="0"/>
              </a:rPr>
              <a:t>BỊ</a:t>
            </a:r>
            <a:r>
              <a:rPr lang="en-US" sz="3200" b="1" dirty="0">
                <a:solidFill>
                  <a:srgbClr val="FF0000"/>
                </a:solidFill>
                <a:latin typeface="Arial" pitchFamily="34" charset="0"/>
                <a:cs typeface="Arial" pitchFamily="34" charset="0"/>
              </a:rPr>
              <a:t> </a:t>
            </a:r>
            <a:br>
              <a:rPr lang="en-US" sz="3200" b="1" dirty="0">
                <a:solidFill>
                  <a:srgbClr val="FF0000"/>
                </a:solidFill>
                <a:latin typeface="Arial" pitchFamily="34" charset="0"/>
                <a:cs typeface="Arial" pitchFamily="34" charset="0"/>
              </a:rPr>
            </a:br>
            <a:r>
              <a:rPr lang="en-US" sz="3200" b="1" dirty="0" err="1">
                <a:solidFill>
                  <a:srgbClr val="FF0000"/>
                </a:solidFill>
                <a:latin typeface="Arial" pitchFamily="34" charset="0"/>
                <a:cs typeface="Arial" pitchFamily="34" charset="0"/>
              </a:rPr>
              <a:t>VIÊM</a:t>
            </a:r>
            <a:r>
              <a:rPr lang="en-US" sz="3200" b="1" dirty="0">
                <a:solidFill>
                  <a:srgbClr val="FF0000"/>
                </a:solidFill>
                <a:latin typeface="Arial" pitchFamily="34" charset="0"/>
                <a:cs typeface="Arial" pitchFamily="34" charset="0"/>
              </a:rPr>
              <a:t> ĐƯỜNG </a:t>
            </a:r>
            <a:r>
              <a:rPr lang="en-US" sz="3200" b="1" dirty="0" err="1">
                <a:solidFill>
                  <a:srgbClr val="FF0000"/>
                </a:solidFill>
                <a:latin typeface="Arial" pitchFamily="34" charset="0"/>
                <a:cs typeface="Arial" pitchFamily="34" charset="0"/>
              </a:rPr>
              <a:t>HÔ</a:t>
            </a:r>
            <a:r>
              <a:rPr lang="en-US" sz="3200" b="1" dirty="0">
                <a:solidFill>
                  <a:srgbClr val="FF0000"/>
                </a:solidFill>
                <a:latin typeface="Arial" pitchFamily="34" charset="0"/>
                <a:cs typeface="Arial" pitchFamily="34" charset="0"/>
              </a:rPr>
              <a:t> HẤP CẤP</a:t>
            </a:r>
          </a:p>
        </p:txBody>
      </p:sp>
      <p:graphicFrame>
        <p:nvGraphicFramePr>
          <p:cNvPr id="4" name="Content Placeholder 3"/>
          <p:cNvGraphicFramePr>
            <a:graphicFrameLocks noGrp="1"/>
          </p:cNvGraphicFramePr>
          <p:nvPr>
            <p:ph idx="1"/>
          </p:nvPr>
        </p:nvGraphicFramePr>
        <p:xfrm>
          <a:off x="457200" y="1600201"/>
          <a:ext cx="8229600" cy="5029199"/>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546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b="1" i="1" u="sng" kern="1200" dirty="0">
                          <a:solidFill>
                            <a:schemeClr val="lt1"/>
                          </a:solidFill>
                          <a:effectLst/>
                          <a:latin typeface="+mn-lt"/>
                          <a:ea typeface="+mn-ea"/>
                          <a:cs typeface="+mn-cs"/>
                        </a:rPr>
                        <a:t>Trẻ dưới 6 tháng tuổi:</a:t>
                      </a:r>
                      <a:endParaRPr lang="en-US" sz="2400" b="1" kern="1200" dirty="0">
                        <a:solidFill>
                          <a:schemeClr val="lt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u="sng" kern="1200" dirty="0" err="1">
                          <a:solidFill>
                            <a:schemeClr val="lt1"/>
                          </a:solidFill>
                          <a:effectLst/>
                          <a:latin typeface="Arial" pitchFamily="34" charset="0"/>
                          <a:ea typeface="+mn-ea"/>
                          <a:cs typeface="Arial" pitchFamily="34" charset="0"/>
                        </a:rPr>
                        <a:t>Trẻ</a:t>
                      </a:r>
                      <a:r>
                        <a:rPr lang="en-US" sz="2400" b="1" i="1" u="sng" kern="1200" dirty="0">
                          <a:solidFill>
                            <a:schemeClr val="lt1"/>
                          </a:solidFill>
                          <a:effectLst/>
                          <a:latin typeface="Arial" pitchFamily="34" charset="0"/>
                          <a:ea typeface="+mn-ea"/>
                          <a:cs typeface="Arial" pitchFamily="34" charset="0"/>
                        </a:rPr>
                        <a:t> </a:t>
                      </a:r>
                      <a:r>
                        <a:rPr lang="en-US" sz="2400" b="1" i="1" u="sng" kern="1200" dirty="0" err="1">
                          <a:solidFill>
                            <a:schemeClr val="lt1"/>
                          </a:solidFill>
                          <a:effectLst/>
                          <a:latin typeface="Arial" pitchFamily="34" charset="0"/>
                          <a:ea typeface="+mn-ea"/>
                          <a:cs typeface="Arial" pitchFamily="34" charset="0"/>
                        </a:rPr>
                        <a:t>trên</a:t>
                      </a:r>
                      <a:r>
                        <a:rPr lang="en-US" sz="2400" b="1" i="1" u="sng" kern="1200" dirty="0">
                          <a:solidFill>
                            <a:schemeClr val="lt1"/>
                          </a:solidFill>
                          <a:effectLst/>
                          <a:latin typeface="Arial" pitchFamily="34" charset="0"/>
                          <a:ea typeface="+mn-ea"/>
                          <a:cs typeface="Arial" pitchFamily="34" charset="0"/>
                        </a:rPr>
                        <a:t> 6 </a:t>
                      </a:r>
                      <a:r>
                        <a:rPr lang="en-US" sz="2400" b="1" i="1" u="sng" kern="1200" dirty="0" err="1">
                          <a:solidFill>
                            <a:schemeClr val="lt1"/>
                          </a:solidFill>
                          <a:effectLst/>
                          <a:latin typeface="Arial" pitchFamily="34" charset="0"/>
                          <a:ea typeface="+mn-ea"/>
                          <a:cs typeface="Arial" pitchFamily="34" charset="0"/>
                        </a:rPr>
                        <a:t>tháng</a:t>
                      </a:r>
                      <a:r>
                        <a:rPr lang="en-US" sz="2400" b="1" i="1" u="sng" kern="1200" dirty="0">
                          <a:solidFill>
                            <a:schemeClr val="lt1"/>
                          </a:solidFill>
                          <a:effectLst/>
                          <a:latin typeface="Arial" pitchFamily="34" charset="0"/>
                          <a:ea typeface="+mn-ea"/>
                          <a:cs typeface="Arial" pitchFamily="34" charset="0"/>
                        </a:rPr>
                        <a:t> </a:t>
                      </a:r>
                      <a:r>
                        <a:rPr lang="en-US" sz="2400" b="1" i="1" u="sng" kern="1200" dirty="0" err="1">
                          <a:solidFill>
                            <a:schemeClr val="lt1"/>
                          </a:solidFill>
                          <a:effectLst/>
                          <a:latin typeface="Arial" pitchFamily="34" charset="0"/>
                          <a:ea typeface="+mn-ea"/>
                          <a:cs typeface="Arial" pitchFamily="34" charset="0"/>
                        </a:rPr>
                        <a:t>tuổi</a:t>
                      </a:r>
                      <a:endParaRPr lang="en-US" sz="2400" b="1" kern="1200" dirty="0">
                        <a:solidFill>
                          <a:schemeClr val="lt1"/>
                        </a:solidFill>
                        <a:effectLst/>
                        <a:latin typeface="Arial" pitchFamily="34" charset="0"/>
                        <a:ea typeface="+mn-ea"/>
                        <a:cs typeface="Arial" pitchFamily="34" charset="0"/>
                      </a:endParaRPr>
                    </a:p>
                  </a:txBody>
                  <a:tcPr anchor="ctr"/>
                </a:tc>
                <a:extLst>
                  <a:ext uri="{0D108BD9-81ED-4DB2-BD59-A6C34878D82A}">
                    <a16:rowId xmlns:a16="http://schemas.microsoft.com/office/drawing/2014/main" xmlns="" val="10000"/>
                  </a:ext>
                </a:extLst>
              </a:tr>
              <a:tr h="4482507">
                <a:tc>
                  <a:txBody>
                    <a:bodyPr/>
                    <a:lstStyle/>
                    <a:p>
                      <a:pPr marL="285750" indent="-285750">
                        <a:buFont typeface="Wingdings" pitchFamily="2" charset="2"/>
                        <a:buChar char="ü"/>
                      </a:pPr>
                      <a:r>
                        <a:rPr lang="en-US" sz="2400" dirty="0">
                          <a:latin typeface="Arial" pitchFamily="34" charset="0"/>
                          <a:cs typeface="Arial" pitchFamily="34" charset="0"/>
                        </a:rPr>
                        <a:t>Cho </a:t>
                      </a:r>
                      <a:r>
                        <a:rPr lang="en-US" sz="2400" dirty="0" err="1">
                          <a:latin typeface="Arial" pitchFamily="34" charset="0"/>
                          <a:cs typeface="Arial" pitchFamily="34" charset="0"/>
                        </a:rPr>
                        <a:t>trẻ</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bú</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mẹ</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và</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tăng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số</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lần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bú</a:t>
                      </a:r>
                      <a:endParaRPr lang="en-US" sz="2400" baseline="0" dirty="0">
                        <a:latin typeface="Arial" pitchFamily="34" charset="0"/>
                        <a:cs typeface="Arial" pitchFamily="34" charset="0"/>
                      </a:endParaRPr>
                    </a:p>
                    <a:p>
                      <a:pPr marL="285750" indent="-285750">
                        <a:buFontTx/>
                        <a:buChar char="-"/>
                      </a:pPr>
                      <a:endParaRPr lang="en-US" sz="2000" dirty="0">
                        <a:latin typeface="Arial" pitchFamily="34" charset="0"/>
                        <a:cs typeface="Arial" pitchFamily="34" charset="0"/>
                      </a:endParaRPr>
                    </a:p>
                  </a:txBody>
                  <a:tcPr/>
                </a:tc>
                <a:tc>
                  <a:txBody>
                    <a:bodyPr/>
                    <a:lstStyle/>
                    <a:p>
                      <a:pPr marL="285750" indent="-285750">
                        <a:buFont typeface="Wingdings" pitchFamily="2" charset="2"/>
                        <a:buChar char="ü"/>
                      </a:pPr>
                      <a:r>
                        <a:rPr lang="en-US" sz="2400" dirty="0">
                          <a:latin typeface="Arial" pitchFamily="34" charset="0"/>
                          <a:cs typeface="Arial" pitchFamily="34" charset="0"/>
                        </a:rPr>
                        <a:t>Cho </a:t>
                      </a:r>
                      <a:r>
                        <a:rPr lang="en-US" sz="2400" dirty="0" err="1">
                          <a:latin typeface="Arial" pitchFamily="34" charset="0"/>
                          <a:cs typeface="Arial" pitchFamily="34" charset="0"/>
                        </a:rPr>
                        <a:t>trẻ</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bú</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mẹ</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và</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tăng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số</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lần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bú</a:t>
                      </a:r>
                      <a:endParaRPr lang="en-US" sz="2400" baseline="0" dirty="0">
                        <a:latin typeface="Arial" pitchFamily="34" charset="0"/>
                        <a:cs typeface="Arial" pitchFamily="34" charset="0"/>
                      </a:endParaRPr>
                    </a:p>
                    <a:p>
                      <a:pPr marL="285750" indent="-285750">
                        <a:buFont typeface="Wingdings" pitchFamily="2" charset="2"/>
                        <a:buChar char="ü"/>
                      </a:pPr>
                      <a:r>
                        <a:rPr lang="en-US" sz="2400" baseline="0" dirty="0" err="1">
                          <a:latin typeface="Arial" pitchFamily="34" charset="0"/>
                          <a:cs typeface="Arial" pitchFamily="34" charset="0"/>
                        </a:rPr>
                        <a:t>Thức</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ăn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bổ</a:t>
                      </a:r>
                      <a:r>
                        <a:rPr lang="en-US" sz="2400" baseline="0" dirty="0">
                          <a:latin typeface="Arial" pitchFamily="34" charset="0"/>
                          <a:cs typeface="Arial" pitchFamily="34" charset="0"/>
                        </a:rPr>
                        <a:t> sung </a:t>
                      </a:r>
                      <a:r>
                        <a:rPr lang="en-US" sz="2400" baseline="0" dirty="0" err="1">
                          <a:latin typeface="Arial" pitchFamily="34" charset="0"/>
                          <a:cs typeface="Arial" pitchFamily="34" charset="0"/>
                        </a:rPr>
                        <a:t>nấu</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mềm</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loãng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hơn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bình</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thường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và</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đủ</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các</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chất</a:t>
                      </a:r>
                      <a:r>
                        <a:rPr lang="en-US" sz="2400" baseline="0" dirty="0">
                          <a:latin typeface="Arial" pitchFamily="34" charset="0"/>
                          <a:cs typeface="Arial" pitchFamily="34" charset="0"/>
                        </a:rPr>
                        <a:t> dinh </a:t>
                      </a:r>
                      <a:r>
                        <a:rPr lang="en-US" sz="2400" baseline="0" dirty="0" err="1">
                          <a:latin typeface="Arial" pitchFamily="34" charset="0"/>
                          <a:cs typeface="Arial" pitchFamily="34" charset="0"/>
                        </a:rPr>
                        <a:t>dưỡng</a:t>
                      </a:r>
                      <a:endParaRPr lang="en-US" sz="2400" baseline="0" dirty="0">
                        <a:latin typeface="Arial" pitchFamily="34" charset="0"/>
                        <a:cs typeface="Arial" pitchFamily="34" charset="0"/>
                      </a:endParaRPr>
                    </a:p>
                    <a:p>
                      <a:pPr marL="285750" indent="-285750">
                        <a:buFont typeface="Wingdings" pitchFamily="2" charset="2"/>
                        <a:buChar char="ü"/>
                      </a:pPr>
                      <a:r>
                        <a:rPr lang="en-US" sz="2400" baseline="0" dirty="0" err="1">
                          <a:latin typeface="Arial" pitchFamily="34" charset="0"/>
                          <a:cs typeface="Arial" pitchFamily="34" charset="0"/>
                        </a:rPr>
                        <a:t>Ăn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thành</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nhiều</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bữa</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nhỏ</a:t>
                      </a:r>
                      <a:endParaRPr lang="en-US" sz="2400" baseline="0" dirty="0">
                        <a:latin typeface="Arial" pitchFamily="34" charset="0"/>
                        <a:cs typeface="Arial" pitchFamily="34" charset="0"/>
                      </a:endParaRPr>
                    </a:p>
                    <a:p>
                      <a:pPr marL="285750" indent="-285750">
                        <a:buFont typeface="Wingdings" pitchFamily="2" charset="2"/>
                        <a:buChar char="ü"/>
                      </a:pPr>
                      <a:r>
                        <a:rPr lang="en-US" sz="2400" baseline="0" dirty="0" err="1">
                          <a:latin typeface="Arial" pitchFamily="34" charset="0"/>
                          <a:cs typeface="Arial" pitchFamily="34" charset="0"/>
                        </a:rPr>
                        <a:t>Tăng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cường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ăn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hoa</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quả</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uống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nước</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chín</a:t>
                      </a:r>
                      <a:endParaRPr lang="en-US" sz="2400" dirty="0">
                        <a:latin typeface="Arial" pitchFamily="34" charset="0"/>
                        <a:cs typeface="Arial"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12236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0"/>
            <a:ext cx="7793038" cy="1462088"/>
          </a:xfrm>
        </p:spPr>
        <p:txBody>
          <a:bodyPr/>
          <a:lstStyle/>
          <a:p>
            <a:pPr eaLnBrk="1" hangingPunct="1"/>
            <a:r>
              <a:rPr lang="en-US" altLang="ja-JP" sz="3200" b="1">
                <a:solidFill>
                  <a:srgbClr val="FF0000"/>
                </a:solidFill>
                <a:latin typeface="Times New Roman" pitchFamily="18" charset="0"/>
                <a:cs typeface="Times New Roman" pitchFamily="18" charset="0"/>
              </a:rPr>
              <a:t>Hoạt động thể lực</a:t>
            </a:r>
          </a:p>
        </p:txBody>
      </p:sp>
      <p:sp>
        <p:nvSpPr>
          <p:cNvPr id="30723" name="Rectangle 3"/>
          <p:cNvSpPr>
            <a:spLocks noGrp="1" noChangeArrowheads="1"/>
          </p:cNvSpPr>
          <p:nvPr>
            <p:ph type="body" idx="1"/>
          </p:nvPr>
        </p:nvSpPr>
        <p:spPr>
          <a:xfrm>
            <a:off x="228600" y="1676400"/>
            <a:ext cx="8915400" cy="4876800"/>
          </a:xfrm>
        </p:spPr>
        <p:txBody>
          <a:bodyPr/>
          <a:lstStyle/>
          <a:p>
            <a:pPr lvl="1" eaLnBrk="1" hangingPunct="1"/>
            <a:r>
              <a:rPr lang="en-US" altLang="ja-JP" sz="2600">
                <a:solidFill>
                  <a:srgbClr val="072428"/>
                </a:solidFill>
                <a:latin typeface="Times New Roman" pitchFamily="18" charset="0"/>
                <a:cs typeface="Times New Roman" pitchFamily="18" charset="0"/>
              </a:rPr>
              <a:t>Giảm stress</a:t>
            </a:r>
          </a:p>
          <a:p>
            <a:pPr lvl="1" eaLnBrk="1" hangingPunct="1"/>
            <a:r>
              <a:rPr lang="en-US" altLang="ja-JP" sz="2600">
                <a:solidFill>
                  <a:srgbClr val="072428"/>
                </a:solidFill>
                <a:latin typeface="Times New Roman" pitchFamily="18" charset="0"/>
                <a:cs typeface="Times New Roman" pitchFamily="18" charset="0"/>
              </a:rPr>
              <a:t>Giúp hệ hô hấp và tuần hoàn khỏe mạnh</a:t>
            </a:r>
          </a:p>
          <a:p>
            <a:pPr lvl="1" eaLnBrk="1" hangingPunct="1"/>
            <a:r>
              <a:rPr lang="en-US" altLang="ja-JP" sz="2600">
                <a:solidFill>
                  <a:srgbClr val="072428"/>
                </a:solidFill>
                <a:latin typeface="Times New Roman" pitchFamily="18" charset="0"/>
                <a:cs typeface="Times New Roman" pitchFamily="18" charset="0"/>
              </a:rPr>
              <a:t>Giúp mật độ xương đạt mức độ tối đa lúc trưởng thành</a:t>
            </a:r>
          </a:p>
          <a:p>
            <a:pPr lvl="1" eaLnBrk="1" hangingPunct="1">
              <a:buFont typeface="Wingdings" pitchFamily="2" charset="2"/>
              <a:buNone/>
            </a:pPr>
            <a:endParaRPr lang="en-US" altLang="ja-JP" sz="2600" b="1">
              <a:latin typeface=".VnArial" pitchFamily="34"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A1CB55C-9C37-4F96-A64C-1E39450163F8}"/>
              </a:ext>
            </a:extLst>
          </p:cNvPr>
          <p:cNvSpPr>
            <a:spLocks noGrp="1"/>
          </p:cNvSpPr>
          <p:nvPr>
            <p:ph type="title"/>
          </p:nvPr>
        </p:nvSpPr>
        <p:spPr>
          <a:xfrm>
            <a:off x="874642" y="1447800"/>
            <a:ext cx="7742584" cy="3294755"/>
          </a:xfrm>
        </p:spPr>
        <p:txBody>
          <a:bodyPr>
            <a:noAutofit/>
          </a:bodyPr>
          <a:lstStyle/>
          <a:p>
            <a:pPr algn="ctr"/>
            <a:r>
              <a:rPr lang="pt-BR" sz="36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Nội dung 2: </a:t>
            </a:r>
            <a:br>
              <a:rPr lang="pt-BR" sz="36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vi-VN" sz="36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Bảo đảm an toàn thực phẩm, phòng chống lây nhiễm COVID-19 trong tổ chức bữa ăn bán trú tại cơ sở giáo dục mầm non</a:t>
            </a:r>
            <a:r>
              <a:rPr lang="en-US" sz="360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r>
            <a:br>
              <a:rPr lang="en-US" sz="360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737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DEE25-B61B-442F-B425-7DC4963D61F0}"/>
              </a:ext>
            </a:extLst>
          </p:cNvPr>
          <p:cNvSpPr>
            <a:spLocks noGrp="1"/>
          </p:cNvSpPr>
          <p:nvPr>
            <p:ph type="title"/>
          </p:nvPr>
        </p:nvSpPr>
        <p:spPr>
          <a:xfrm>
            <a:off x="496956" y="1219201"/>
            <a:ext cx="2842592" cy="3992880"/>
          </a:xfrm>
        </p:spPr>
        <p:txBody>
          <a:bodyPr>
            <a:noAutofit/>
          </a:bodyPr>
          <a:lstStyle/>
          <a:p>
            <a:pPr indent="205740" algn="ctr">
              <a:lnSpc>
                <a:spcPct val="130000"/>
              </a:lnSpc>
              <a:spcBef>
                <a:spcPts val="360"/>
              </a:spcBef>
              <a:spcAft>
                <a:spcPts val="360"/>
              </a:spcAft>
            </a:pPr>
            <a:r>
              <a:rPr lang="pt-BR" dirty="0">
                <a:solidFill>
                  <a:srgbClr val="FF0000"/>
                </a:solidFill>
                <a:latin typeface="Times" panose="02020603050405020304" pitchFamily="18" charset="0"/>
                <a:ea typeface="Yu Mincho" panose="02020400000000000000" pitchFamily="18" charset="-128"/>
                <a:cs typeface="Times" panose="02020603050405020304" pitchFamily="18" charset="0"/>
              </a:rPr>
              <a:t>Hoạt động </a:t>
            </a:r>
            <a:r>
              <a:rPr lang="ja-JP" altLang="en-US" dirty="0">
                <a:solidFill>
                  <a:srgbClr val="FF0000"/>
                </a:solidFill>
                <a:latin typeface="Times" panose="02020603050405020304" pitchFamily="18" charset="0"/>
                <a:ea typeface="Yu Gothic Light" panose="020B0300000000000000" pitchFamily="34" charset="-128"/>
                <a:cs typeface="Times" panose="02020603050405020304" pitchFamily="18" charset="0"/>
              </a:rPr>
              <a:t>４</a:t>
            </a:r>
            <a:r>
              <a:rPr lang="pt-BR" dirty="0">
                <a:solidFill>
                  <a:srgbClr val="FF0000"/>
                </a:solidFill>
                <a:latin typeface="Times" panose="02020603050405020304" pitchFamily="18" charset="0"/>
                <a:ea typeface="Yu Mincho" panose="02020400000000000000" pitchFamily="18" charset="-128"/>
                <a:cs typeface="Times" panose="02020603050405020304" pitchFamily="18" charset="0"/>
              </a:rPr>
              <a:t/>
            </a:r>
            <a:br>
              <a:rPr lang="pt-BR" dirty="0">
                <a:solidFill>
                  <a:srgbClr val="FF0000"/>
                </a:solidFill>
                <a:latin typeface="Times" panose="02020603050405020304" pitchFamily="18" charset="0"/>
                <a:ea typeface="Yu Mincho" panose="02020400000000000000" pitchFamily="18" charset="-128"/>
                <a:cs typeface="Times" panose="02020603050405020304" pitchFamily="18" charset="0"/>
              </a:rPr>
            </a:br>
            <a:r>
              <a:rPr lang="pt-BR" dirty="0">
                <a:solidFill>
                  <a:srgbClr val="FF0000"/>
                </a:solidFill>
                <a:latin typeface="Times" panose="02020603050405020304" pitchFamily="18" charset="0"/>
                <a:ea typeface="Yu Mincho" panose="02020400000000000000" pitchFamily="18" charset="-128"/>
                <a:cs typeface="Times" panose="02020603050405020304" pitchFamily="18" charset="0"/>
              </a:rPr>
              <a:t>Một số lưu ý trong thực hiện các quy định về an toàn thực phẩm khi </a:t>
            </a:r>
            <a:r>
              <a:rPr lang="pt-BR" dirty="0">
                <a:solidFill>
                  <a:srgbClr val="FF0000"/>
                </a:solidFill>
                <a:latin typeface="Times" panose="02020603050405020304" pitchFamily="18" charset="0"/>
                <a:ea typeface="Yu Gothic Light" panose="020B0300000000000000" pitchFamily="34" charset="-128"/>
                <a:cs typeface="Times" panose="02020603050405020304" pitchFamily="18" charset="0"/>
              </a:rPr>
              <a:t>tổ chức bữa ăn bán trú tại cơ sở giáo dục mầm non phòng chống dịch COVID-19 trong tình hình mới</a:t>
            </a:r>
            <a:r>
              <a:rPr lang="en-US" sz="1800" dirty="0">
                <a:latin typeface="Times" panose="02020603050405020304" pitchFamily="18" charset="0"/>
                <a:ea typeface="Yu Mincho" panose="02020400000000000000" pitchFamily="18" charset="-128"/>
                <a:cs typeface="Times" panose="02020603050405020304" pitchFamily="18" charset="0"/>
              </a:rPr>
              <a:t/>
            </a:r>
            <a:br>
              <a:rPr lang="en-US" sz="1800" dirty="0">
                <a:latin typeface="Times" panose="02020603050405020304" pitchFamily="18" charset="0"/>
                <a:ea typeface="Yu Mincho" panose="02020400000000000000" pitchFamily="18" charset="-128"/>
                <a:cs typeface="Times" panose="02020603050405020304" pitchFamily="18" charset="0"/>
              </a:rPr>
            </a:br>
            <a:endParaRPr lang="en-US" sz="2100" dirty="0">
              <a:latin typeface="Times" panose="02020603050405020304" pitchFamily="18" charset="0"/>
              <a:ea typeface="Yu Mincho" panose="02020400000000000000" pitchFamily="18" charset="-128"/>
              <a:cs typeface="Times" panose="02020603050405020304" pitchFamily="18" charset="0"/>
            </a:endParaRPr>
          </a:p>
        </p:txBody>
      </p:sp>
      <p:sp>
        <p:nvSpPr>
          <p:cNvPr id="3" name="Content Placeholder 2">
            <a:extLst>
              <a:ext uri="{FF2B5EF4-FFF2-40B4-BE49-F238E27FC236}">
                <a16:creationId xmlns:a16="http://schemas.microsoft.com/office/drawing/2014/main" xmlns="" id="{73F336BD-A5A7-4334-8076-15AC10C40B01}"/>
              </a:ext>
            </a:extLst>
          </p:cNvPr>
          <p:cNvSpPr>
            <a:spLocks noGrp="1"/>
          </p:cNvSpPr>
          <p:nvPr>
            <p:ph idx="1"/>
          </p:nvPr>
        </p:nvSpPr>
        <p:spPr>
          <a:xfrm>
            <a:off x="3518452" y="1219201"/>
            <a:ext cx="5252930" cy="3992880"/>
          </a:xfrm>
        </p:spPr>
        <p:txBody>
          <a:bodyPr>
            <a:normAutofit/>
          </a:bodyPr>
          <a:lstStyle/>
          <a:p>
            <a:pPr marL="0" indent="0">
              <a:buNone/>
            </a:pPr>
            <a:endParaRPr lang="pt-BR" sz="2400" i="1" dirty="0">
              <a:latin typeface="Times New Roman" panose="02020603050405020304" pitchFamily="18" charset="0"/>
              <a:ea typeface="Yu Mincho" panose="02020400000000000000" pitchFamily="18" charset="-128"/>
            </a:endParaRPr>
          </a:p>
          <a:p>
            <a:pPr marL="0" indent="0">
              <a:buNone/>
            </a:pPr>
            <a:endParaRPr lang="pt-BR" sz="2800" i="1" dirty="0">
              <a:latin typeface="Times New Roman" panose="02020603050405020304" pitchFamily="18" charset="0"/>
              <a:ea typeface="Yu Mincho" panose="02020400000000000000" pitchFamily="18" charset="-128"/>
            </a:endParaRPr>
          </a:p>
          <a:p>
            <a:pPr marL="0" indent="0" algn="ctr">
              <a:buNone/>
            </a:pPr>
            <a:r>
              <a:rPr lang="en-US" sz="2800" i="1" dirty="0">
                <a:latin typeface="Times New Roman" panose="02020603050405020304" pitchFamily="18" charset="0"/>
                <a:ea typeface="Yu Mincho" panose="02020400000000000000" pitchFamily="18" charset="-128"/>
              </a:rPr>
              <a:t>N</a:t>
            </a:r>
            <a:r>
              <a:rPr lang="vi-VN" sz="2800" i="1" dirty="0" err="1">
                <a:latin typeface="Times New Roman" panose="02020603050405020304" pitchFamily="18" charset="0"/>
                <a:ea typeface="Yu Mincho" panose="02020400000000000000" pitchFamily="18" charset="-128"/>
              </a:rPr>
              <a:t>hững</a:t>
            </a:r>
            <a:r>
              <a:rPr lang="vi-VN" sz="2800" i="1" dirty="0">
                <a:latin typeface="Times New Roman" panose="02020603050405020304" pitchFamily="18" charset="0"/>
                <a:ea typeface="Yu Mincho" panose="02020400000000000000" pitchFamily="18" charset="-128"/>
              </a:rPr>
              <a:t> nội dung cần lưu ý trong thực hiện các quy định về an toàn thực phẩm khi tổ chức bữa ăn bán trú tại cơ sở giáo dục mầm non phòng chống dịch COVID-19 trong tình hình mới.</a:t>
            </a:r>
            <a:endParaRPr lang="en-US" sz="2800" dirty="0"/>
          </a:p>
        </p:txBody>
      </p:sp>
    </p:spTree>
    <p:extLst>
      <p:ext uri="{BB962C8B-B14F-4D97-AF65-F5344CB8AC3E}">
        <p14:creationId xmlns:p14="http://schemas.microsoft.com/office/powerpoint/2010/main" val="4238285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836676" y="381000"/>
            <a:ext cx="7626096" cy="1772412"/>
          </a:xfrm>
        </p:spPr>
        <p:txBody>
          <a:bodyPr>
            <a:normAutofit fontScale="90000"/>
          </a:bodyPr>
          <a:lstStyle/>
          <a:p>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Ngoài</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việc</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thực</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hiện</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các</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quy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định</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về</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bảo</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đảm</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an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toàn</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thực</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phẩm</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khi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tổ</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chức</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bữa</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ăn cho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trẻ</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cơ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sở</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giáo</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dục</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mầm</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non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cần</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một</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số</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lưu ý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để</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phòng</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i="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dịch</a:t>
            </a:r>
            <a:r>
              <a:rPr lang="vi-VN"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như sau:</a:t>
            </a:r>
            <a:r>
              <a:rPr lang="en-US"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r>
            <a:br>
              <a:rPr lang="en-US" altLang="ja-JP" sz="2800" b="1" i="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en-US" sz="2775" dirty="0">
                <a:latin typeface="Calibri" panose="020F0502020204030204" pitchFamily="34" charset="0"/>
                <a:ea typeface="Yu Mincho" panose="02020400000000000000" pitchFamily="18" charset="-128"/>
                <a:cs typeface="Times New Roman" panose="02020603050405020304" pitchFamily="18" charset="0"/>
              </a:rPr>
              <a:t/>
            </a:r>
            <a:br>
              <a:rPr lang="en-US" sz="2775" dirty="0">
                <a:latin typeface="Calibri" panose="020F0502020204030204" pitchFamily="34" charset="0"/>
                <a:ea typeface="Yu Mincho" panose="02020400000000000000" pitchFamily="18" charset="-128"/>
                <a:cs typeface="Times New Roman" panose="02020603050405020304" pitchFamily="18" charset="0"/>
              </a:rPr>
            </a:br>
            <a:endParaRPr lang="en-US" sz="2775" dirty="0"/>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457200" y="1524000"/>
            <a:ext cx="8534400" cy="4953000"/>
          </a:xfrm>
        </p:spPr>
        <p:txBody>
          <a:bodyPr>
            <a:noAutofit/>
          </a:bodyPr>
          <a:lstStyle/>
          <a:p>
            <a:pPr marL="0" indent="205740" algn="just">
              <a:lnSpc>
                <a:spcPct val="130000"/>
              </a:lnSpc>
              <a:spcBef>
                <a:spcPts val="360"/>
              </a:spcBef>
            </a:pPr>
            <a:r>
              <a:rPr lang="en-US" sz="20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Khi </a:t>
            </a:r>
            <a:r>
              <a:rPr lang="en-US" sz="2000" b="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tiếp</a:t>
            </a:r>
            <a:r>
              <a:rPr lang="en-US" sz="20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nhận</a:t>
            </a:r>
            <a:r>
              <a:rPr lang="en-US" sz="20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thực</a:t>
            </a:r>
            <a:r>
              <a:rPr lang="en-US" sz="20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phẩm</a:t>
            </a:r>
            <a:r>
              <a:rPr lang="en-US" sz="20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p>
          <a:p>
            <a:pPr marL="0" indent="0" algn="just">
              <a:lnSpc>
                <a:spcPct val="130000"/>
              </a:lnSpc>
              <a:spcBef>
                <a:spcPts val="360"/>
              </a:spcBef>
              <a:buNone/>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Địa điểm nơi giao nhận: nên giao nhận thực phẩm ở khu vực trước cửa kho của khu vực bếp, đảm bảo thông khí.</a:t>
            </a:r>
          </a:p>
          <a:p>
            <a:pPr marL="0" indent="0" algn="just">
              <a:lnSpc>
                <a:spcPct val="130000"/>
              </a:lnSpc>
              <a:spcBef>
                <a:spcPts val="360"/>
              </a:spcBef>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ja-JP" alt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Các thực phẩm chuyển đến phải được bao gói cẩn thận theo quy định.</a:t>
            </a:r>
          </a:p>
          <a:p>
            <a:pPr marL="0" indent="0" algn="just">
              <a:lnSpc>
                <a:spcPct val="130000"/>
              </a:lnSpc>
              <a:spcBef>
                <a:spcPts val="360"/>
              </a:spcBef>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ja-JP" alt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Trong điều kiện vẫn còn tiềm ẩn nguy cơ bùng phát dịch COVID-19 khi giao nhận thực phẩm, người vận chuyển thực phẩm chuyển thực phẩm đến khu vực giao nhận (được đánh dấu hoặc có biển chỉ báo), bảo đảm khoảng cách ít nhất 2 m; người nhận thực phẩm kiểm tra và nhận thực phẩm. Nên giới hạn số lượng người (nhân viên, tài xế giao hàng) có mặt một lúc ở một thời điểm.</a:t>
            </a:r>
          </a:p>
          <a:p>
            <a:pPr marL="0" indent="0" algn="just">
              <a:lnSpc>
                <a:spcPct val="130000"/>
              </a:lnSpc>
              <a:spcBef>
                <a:spcPts val="360"/>
              </a:spcBef>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ja-JP" alt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Trong quá trình giao nhận thực phẩm, yêu cầu người giao và người nhận đều phải đeo khẩu trang.</a:t>
            </a:r>
          </a:p>
          <a:p>
            <a:pPr marL="0" indent="0">
              <a:buNone/>
            </a:pPr>
            <a:endParaRPr lang="en-US" sz="1500" dirty="0"/>
          </a:p>
          <a:p>
            <a:pPr>
              <a:lnSpc>
                <a:spcPct val="100000"/>
              </a:lnSpc>
            </a:pPr>
            <a:endParaRPr lang="en-US" sz="1500" dirty="0"/>
          </a:p>
        </p:txBody>
      </p:sp>
    </p:spTree>
    <p:extLst>
      <p:ext uri="{BB962C8B-B14F-4D97-AF65-F5344CB8AC3E}">
        <p14:creationId xmlns:p14="http://schemas.microsoft.com/office/powerpoint/2010/main" val="326082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605400" y="415174"/>
            <a:ext cx="7626096" cy="884682"/>
          </a:xfrm>
        </p:spPr>
        <p:txBody>
          <a:bodyPr>
            <a:normAutofit fontScale="90000"/>
          </a:bodyPr>
          <a:lstStyle/>
          <a:p>
            <a: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r>
            <a:b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b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Khi </a:t>
            </a:r>
            <a:r>
              <a:rPr lang="en-US"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chế</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biến</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thực</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phẩm</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r>
            <a:b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br>
            <a:r>
              <a:rPr lang="en-US" sz="2775" dirty="0">
                <a:latin typeface="Calibri" panose="020F0502020204030204" pitchFamily="34" charset="0"/>
                <a:ea typeface="Yu Mincho" panose="02020400000000000000" pitchFamily="18" charset="-128"/>
                <a:cs typeface="Times New Roman" panose="02020603050405020304" pitchFamily="18" charset="0"/>
              </a:rPr>
              <a:t/>
            </a:r>
            <a:br>
              <a:rPr lang="en-US" sz="2775" dirty="0">
                <a:latin typeface="Calibri" panose="020F0502020204030204" pitchFamily="34" charset="0"/>
                <a:ea typeface="Yu Mincho" panose="02020400000000000000" pitchFamily="18" charset="-128"/>
                <a:cs typeface="Times New Roman" panose="02020603050405020304" pitchFamily="18" charset="0"/>
              </a:rPr>
            </a:br>
            <a:endParaRPr lang="en-US" sz="2775" dirty="0"/>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374125" y="1299856"/>
            <a:ext cx="8388875" cy="5129271"/>
          </a:xfrm>
        </p:spPr>
        <p:txBody>
          <a:bodyPr>
            <a:noAutofit/>
          </a:bodyPr>
          <a:lstStyle/>
          <a:p>
            <a:pPr algn="just">
              <a:lnSpc>
                <a:spcPct val="130000"/>
              </a:lnSpc>
              <a:spcBef>
                <a:spcPts val="360"/>
              </a:spcBef>
              <a:spcAft>
                <a:spcPts val="360"/>
              </a:spcAft>
              <a:buFont typeface="Wingdings" panose="05000000000000000000" pitchFamily="2" charset="2"/>
              <a:buChar char="ü"/>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Sau khi nhận hàng, nhân viên nhà bếp gỡ bỏ bao bì vào thùng rác sau đó rửa tay. Không chạm vào mũi, miệng, mắt, không ăn uống hay chạm vào thực phẩm khác khi chưa rửa tay bằng xà phòng và nước sát khuẩn.</a:t>
            </a:r>
          </a:p>
          <a:p>
            <a:pPr algn="just">
              <a:lnSpc>
                <a:spcPct val="130000"/>
              </a:lnSpc>
              <a:spcBef>
                <a:spcPts val="360"/>
              </a:spcBef>
              <a:spcAft>
                <a:spcPts val="360"/>
              </a:spcAft>
              <a:buFont typeface="Wingdings" panose="05000000000000000000" pitchFamily="2" charset="2"/>
              <a:buChar char="ü"/>
            </a:pPr>
            <a:r>
              <a:rPr lang="vi-VN" sz="2000" b="1"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 cả các thực phẩm loại bỏ sau sơ chế cần được chuyển được đựng trong túi nilon vào thùng rác có nắp đậy và chuyển đi bằng lối đi riêng cho rác thải.</a:t>
            </a:r>
          </a:p>
          <a:p>
            <a:pPr algn="just">
              <a:lnSpc>
                <a:spcPct val="130000"/>
              </a:lnSpc>
              <a:spcBef>
                <a:spcPts val="360"/>
              </a:spcBef>
              <a:spcAft>
                <a:spcPts val="360"/>
              </a:spcAft>
              <a:buFont typeface="Wingdings" panose="05000000000000000000" pitchFamily="2" charset="2"/>
              <a:buChar char="ü"/>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Thực hành vệ sinh tốt và tuân thủ nghiêm ngặt các qui định khi sơ chế thực phẩm để thực phẩm không bị nhiễm khuẩn, nhiễm độc, đảm bảo vệ sinh an toàn thực phẩm. Có khu vực sơ chế riêng cho từng loại thực phẩm</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Bef>
                <a:spcPts val="360"/>
              </a:spcBef>
              <a:spcAft>
                <a:spcPts val="360"/>
              </a:spcAft>
              <a:buFont typeface="Wingdings" panose="05000000000000000000" pitchFamily="2" charset="2"/>
              <a:buChar char="ü"/>
            </a:pPr>
            <a:r>
              <a:rPr lang="pt-BR" sz="2000" b="1" dirty="0">
                <a:latin typeface="Times New Roman" panose="02020603050405020304" pitchFamily="18" charset="0"/>
                <a:cs typeface="Times New Roman" panose="02020603050405020304" pitchFamily="18" charset="0"/>
              </a:rPr>
              <a:t>Nhân viên thực hiện rửa tay thường xuyên, đúng theo hướng dẫn của Bộ Y tế và phải đeo khẩu trang. </a:t>
            </a:r>
            <a:endParaRPr lang="vi-VN" sz="2000" b="1" dirty="0">
              <a:latin typeface="Times New Roman" panose="02020603050405020304" pitchFamily="18" charset="0"/>
              <a:cs typeface="Times New Roman" panose="02020603050405020304" pitchFamily="18" charset="0"/>
            </a:endParaRPr>
          </a:p>
          <a:p>
            <a:pPr marL="0" indent="0">
              <a:buNone/>
            </a:pPr>
            <a:endParaRPr lang="en-US" sz="1500" dirty="0"/>
          </a:p>
          <a:p>
            <a:pPr>
              <a:lnSpc>
                <a:spcPct val="100000"/>
              </a:lnSpc>
            </a:pPr>
            <a:endParaRPr lang="en-US" sz="1500" dirty="0"/>
          </a:p>
        </p:txBody>
      </p:sp>
    </p:spTree>
    <p:extLst>
      <p:ext uri="{BB962C8B-B14F-4D97-AF65-F5344CB8AC3E}">
        <p14:creationId xmlns:p14="http://schemas.microsoft.com/office/powerpoint/2010/main" val="191976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DEE25-B61B-442F-B425-7DC4963D61F0}"/>
              </a:ext>
            </a:extLst>
          </p:cNvPr>
          <p:cNvSpPr>
            <a:spLocks noGrp="1"/>
          </p:cNvSpPr>
          <p:nvPr>
            <p:ph type="title"/>
          </p:nvPr>
        </p:nvSpPr>
        <p:spPr>
          <a:xfrm>
            <a:off x="487019" y="1940913"/>
            <a:ext cx="2623929" cy="2951624"/>
          </a:xfrm>
        </p:spPr>
        <p:txBody>
          <a:bodyPr>
            <a:noAutofit/>
          </a:bodyPr>
          <a:lstStyle/>
          <a:p>
            <a:pPr indent="205740">
              <a:lnSpc>
                <a:spcPct val="130000"/>
              </a:lnSpc>
              <a:spcBef>
                <a:spcPts val="360"/>
              </a:spcBef>
              <a:spcAft>
                <a:spcPts val="360"/>
              </a:spcAft>
            </a:pPr>
            <a: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Hoạt động 1: </a:t>
            </a:r>
            <a:b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Vai trò của dinh dưỡng trong phòng chống dịch COVID-19 cho trẻ em mầm non</a:t>
            </a:r>
            <a:endParaRPr lang="en-US" sz="2250" dirty="0">
              <a:solidFill>
                <a:srgbClr val="FF0000"/>
              </a:solidFill>
              <a:latin typeface="Calibri" panose="020F0502020204030204" pitchFamily="34" charset="0"/>
              <a:ea typeface="Yu Mincho" panose="02020400000000000000" pitchFamily="18"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3F336BD-A5A7-4334-8076-15AC10C40B01}"/>
              </a:ext>
            </a:extLst>
          </p:cNvPr>
          <p:cNvSpPr>
            <a:spLocks noGrp="1"/>
          </p:cNvSpPr>
          <p:nvPr>
            <p:ph idx="1"/>
          </p:nvPr>
        </p:nvSpPr>
        <p:spPr>
          <a:xfrm>
            <a:off x="3518452" y="1781589"/>
            <a:ext cx="5252930" cy="3430491"/>
          </a:xfrm>
        </p:spPr>
        <p:txBody>
          <a:bodyPr>
            <a:normAutofit/>
          </a:bodyPr>
          <a:lstStyle/>
          <a:p>
            <a:endParaRPr lang="pt-BR" sz="2400" i="1" dirty="0">
              <a:latin typeface="Times New Roman" panose="02020603050405020304" pitchFamily="18" charset="0"/>
              <a:ea typeface="Yu Mincho" panose="02020400000000000000" pitchFamily="18" charset="-128"/>
            </a:endParaRPr>
          </a:p>
          <a:p>
            <a:endParaRPr lang="pt-BR" sz="2400" i="1" dirty="0">
              <a:latin typeface="Times New Roman" panose="02020603050405020304" pitchFamily="18" charset="0"/>
              <a:ea typeface="Yu Mincho" panose="02020400000000000000" pitchFamily="18" charset="-128"/>
            </a:endParaRPr>
          </a:p>
          <a:p>
            <a:pPr marL="0" indent="0" algn="just">
              <a:buNone/>
            </a:pPr>
            <a:r>
              <a:rPr lang="pt-BR" sz="2400" i="1" dirty="0">
                <a:latin typeface="Times New Roman" panose="02020603050405020304" pitchFamily="18" charset="0"/>
                <a:ea typeface="Yu Mincho" panose="02020400000000000000" pitchFamily="18" charset="-128"/>
              </a:rPr>
              <a:t>Tầm quan trọng của dinh dưỡng đối với việc phòng chống dịch bệnh, trong đó có dịch COVID-19?</a:t>
            </a:r>
            <a:endParaRPr lang="en-US" sz="3300" dirty="0"/>
          </a:p>
        </p:txBody>
      </p:sp>
    </p:spTree>
    <p:extLst>
      <p:ext uri="{BB962C8B-B14F-4D97-AF65-F5344CB8AC3E}">
        <p14:creationId xmlns:p14="http://schemas.microsoft.com/office/powerpoint/2010/main" val="346092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833109" y="609600"/>
            <a:ext cx="7626096" cy="884682"/>
          </a:xfrm>
        </p:spPr>
        <p:txBody>
          <a:bodyPr>
            <a:normAutofit fontScale="90000"/>
          </a:bodyPr>
          <a:lstStyle/>
          <a:p>
            <a:r>
              <a:rPr lang="en-US" sz="2775" dirty="0">
                <a:latin typeface="Calibri" panose="020F0502020204030204" pitchFamily="34" charset="0"/>
                <a:ea typeface="Yu Mincho" panose="02020400000000000000" pitchFamily="18" charset="-128"/>
                <a:cs typeface="Times New Roman" panose="02020603050405020304" pitchFamily="18" charset="0"/>
              </a:rPr>
              <a:t/>
            </a:r>
            <a:br>
              <a:rPr lang="en-US" sz="2775" dirty="0">
                <a:latin typeface="Calibri" panose="020F0502020204030204" pitchFamily="34" charset="0"/>
                <a:ea typeface="Yu Mincho" panose="02020400000000000000" pitchFamily="18" charset="-128"/>
                <a:cs typeface="Times New Roman" panose="02020603050405020304" pitchFamily="18" charset="0"/>
              </a:rPr>
            </a:br>
            <a: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Khi </a:t>
            </a:r>
            <a:r>
              <a:rPr lang="en-US" altLang="ja-JP" sz="2800" b="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chế</a:t>
            </a:r>
            <a: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biến</a:t>
            </a:r>
            <a: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thực</a:t>
            </a:r>
            <a: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phẩm</a:t>
            </a:r>
            <a:r>
              <a:rPr lang="en-US" altLang="ja-JP" sz="2800" b="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800" i="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a:t>
            </a:r>
            <a:r>
              <a:rPr lang="en-US" altLang="ja-JP" sz="2800" i="1"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tiếp</a:t>
            </a:r>
            <a:r>
              <a:rPr lang="en-US" altLang="ja-JP" sz="2800" i="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a:t>
            </a:r>
            <a:br>
              <a:rPr lang="en-US" altLang="ja-JP" sz="2800" i="1"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br>
            <a:endParaRPr lang="en-US" sz="2775" dirty="0"/>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761999" y="1494282"/>
            <a:ext cx="7786099" cy="4014548"/>
          </a:xfrm>
        </p:spPr>
        <p:txBody>
          <a:bodyPr>
            <a:noAutofit/>
          </a:bodyPr>
          <a:lstStyle/>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Sử dụng các dụng cụ có nắp đậy để đựng thực phẩm sau khi sơ chế và chuyển vào khu vực nấu.</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Đảm bảo khu vực nấu thông thoáng, không sử dụng điều hoà.</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Sau khi nấu xong thực phẩm cần được chia vào các khay thức ăn đậy kín, tốt nhất là khay được đặt trên hệ thống giữ nóng thức ăn.</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Thường xuyên vệ sinh tất cả các bề mặt và dụng cụ tiếp xúc với thực phẩm; Làm sạch bề mặt bếp bẩn bằng xà phòng và nước sau khi nấu ăn, sàn nhà cần được vệ sinh và khử trùng hàng ngày. Sử dụng sản phẩm khử trùng trên các bề mặt theo hướng dẫn của nhà sản xuất.</a:t>
            </a:r>
          </a:p>
          <a:p>
            <a:pPr marL="0" indent="0">
              <a:buNone/>
            </a:pPr>
            <a:endParaRPr lang="en-US" sz="1500" dirty="0"/>
          </a:p>
          <a:p>
            <a:pPr>
              <a:lnSpc>
                <a:spcPct val="100000"/>
              </a:lnSpc>
            </a:pPr>
            <a:endParaRPr lang="en-US" sz="1500" dirty="0"/>
          </a:p>
        </p:txBody>
      </p:sp>
    </p:spTree>
    <p:extLst>
      <p:ext uri="{BB962C8B-B14F-4D97-AF65-F5344CB8AC3E}">
        <p14:creationId xmlns:p14="http://schemas.microsoft.com/office/powerpoint/2010/main" val="2321157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609600" y="533400"/>
            <a:ext cx="7626096" cy="884682"/>
          </a:xfrm>
        </p:spPr>
        <p:txBody>
          <a:bodyPr>
            <a:normAutofit fontScale="90000"/>
          </a:bodyPr>
          <a:lstStyle/>
          <a:p>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Bố</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trí</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nơi ăn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bảo</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đảm</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giãn</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cách</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hợp</a:t>
            </a:r>
            <a:r>
              <a:rPr lang="vi-VN"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t>
            </a:r>
            <a:r>
              <a:rPr lang="vi-VN" altLang="ja-JP" sz="2800" b="1" dirty="0" err="1">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lí</a:t>
            </a:r>
            <a: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r>
            <a:br>
              <a:rPr lang="en-US" altLang="ja-JP"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en-US" sz="2775" dirty="0">
                <a:solidFill>
                  <a:srgbClr val="FF0000"/>
                </a:solidFill>
                <a:latin typeface="Calibri" panose="020F0502020204030204" pitchFamily="34" charset="0"/>
                <a:ea typeface="Yu Mincho" panose="02020400000000000000" pitchFamily="18" charset="-128"/>
                <a:cs typeface="Times New Roman" panose="02020603050405020304" pitchFamily="18" charset="0"/>
              </a:rPr>
              <a:t/>
            </a:r>
            <a:br>
              <a:rPr lang="en-US" sz="2775" dirty="0">
                <a:solidFill>
                  <a:srgbClr val="FF0000"/>
                </a:solidFill>
                <a:latin typeface="Calibri" panose="020F0502020204030204" pitchFamily="34" charset="0"/>
                <a:ea typeface="Yu Mincho" panose="02020400000000000000" pitchFamily="18" charset="-128"/>
                <a:cs typeface="Times New Roman" panose="02020603050405020304" pitchFamily="18" charset="0"/>
              </a:rPr>
            </a:br>
            <a:endParaRPr lang="en-US" sz="2775" dirty="0">
              <a:solidFill>
                <a:srgbClr val="FF0000"/>
              </a:solidFill>
            </a:endParaRPr>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758952" y="1418082"/>
            <a:ext cx="7626096" cy="3773076"/>
          </a:xfrm>
        </p:spPr>
        <p:txBody>
          <a:bodyPr>
            <a:noAutofit/>
          </a:bodyPr>
          <a:lstStyle/>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err="1">
                <a:latin typeface="Times New Roman" panose="02020603050405020304" pitchFamily="18" charset="0"/>
                <a:ea typeface="Times New Roman" panose="02020603050405020304" pitchFamily="18" charset="0"/>
                <a:cs typeface="Times New Roman" panose="02020603050405020304" pitchFamily="18" charset="0"/>
              </a:rPr>
              <a:t>thoáng</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 mát, mở rộng các cửa sổ </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Các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ăn cần được kê một cách hợp lí, có lối đi lại và các bàn học nên cách xa nhau 1m.</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Nên chia các xuất ăn vào khay có nắp đậy để đảm bảo thức ăn nóng sốt, ngon miệng.</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Trẻ em rửa tay bằng xà phòng trước khi ăn. Từng người một đi theo thứ tự vào bàn ăn theo hướng dẫn của giáo viên, tránh việc đi lại lộn xộn trong lớp học.</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Không nói chuyện lúc ăn. Không đi lại trong lúc ăn.</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Khi ăn xong xếp khay vào các thùng khay bát đũa bẩn.</a:t>
            </a:r>
          </a:p>
          <a:p>
            <a:pPr marL="0" indent="0" algn="just">
              <a:lnSpc>
                <a:spcPct val="130000"/>
              </a:lnSpc>
              <a:spcBef>
                <a:spcPts val="360"/>
              </a:spcBef>
              <a:spcAft>
                <a:spcPts val="360"/>
              </a:spcAft>
              <a:buNone/>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Vệ sinh phòng ăn, bàn ăn sau khi ăn.</a:t>
            </a:r>
          </a:p>
          <a:p>
            <a:pPr marL="0" indent="0">
              <a:buNone/>
            </a:pPr>
            <a:endParaRPr lang="en-US" sz="1500" dirty="0"/>
          </a:p>
          <a:p>
            <a:pPr>
              <a:lnSpc>
                <a:spcPct val="100000"/>
              </a:lnSpc>
            </a:pPr>
            <a:endParaRPr lang="en-US" sz="1500" dirty="0"/>
          </a:p>
        </p:txBody>
      </p:sp>
    </p:spTree>
    <p:extLst>
      <p:ext uri="{BB962C8B-B14F-4D97-AF65-F5344CB8AC3E}">
        <p14:creationId xmlns:p14="http://schemas.microsoft.com/office/powerpoint/2010/main" val="3767990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DEE25-B61B-442F-B425-7DC4963D61F0}"/>
              </a:ext>
            </a:extLst>
          </p:cNvPr>
          <p:cNvSpPr>
            <a:spLocks noGrp="1"/>
          </p:cNvSpPr>
          <p:nvPr>
            <p:ph type="title"/>
          </p:nvPr>
        </p:nvSpPr>
        <p:spPr>
          <a:xfrm>
            <a:off x="496957" y="1781589"/>
            <a:ext cx="2703443" cy="3430491"/>
          </a:xfrm>
        </p:spPr>
        <p:txBody>
          <a:bodyPr>
            <a:noAutofit/>
          </a:bodyPr>
          <a:lstStyle/>
          <a:p>
            <a:pPr indent="205740" algn="ctr">
              <a:lnSpc>
                <a:spcPct val="130000"/>
              </a:lnSpc>
              <a:spcBef>
                <a:spcPts val="360"/>
              </a:spcBef>
              <a:spcAft>
                <a:spcPts val="360"/>
              </a:spcAft>
            </a:pPr>
            <a: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Hoạt động 5: </a:t>
            </a:r>
            <a:b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vi-VN"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Hướng dẫn bảo đảm an toàn thực phẩm phòng chống dịch COVID-19 trong cơ sở giáo dục mầm non</a:t>
            </a:r>
            <a:endParaRPr lang="en-US" sz="2250" dirty="0">
              <a:solidFill>
                <a:srgbClr val="FF0000"/>
              </a:solidFill>
              <a:latin typeface="Calibri" panose="020F0502020204030204" pitchFamily="34" charset="0"/>
              <a:ea typeface="Yu Mincho" panose="02020400000000000000" pitchFamily="18"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3F336BD-A5A7-4334-8076-15AC10C40B01}"/>
              </a:ext>
            </a:extLst>
          </p:cNvPr>
          <p:cNvSpPr>
            <a:spLocks noGrp="1"/>
          </p:cNvSpPr>
          <p:nvPr>
            <p:ph idx="1"/>
          </p:nvPr>
        </p:nvSpPr>
        <p:spPr>
          <a:xfrm>
            <a:off x="3518452" y="1781589"/>
            <a:ext cx="5252930" cy="3430491"/>
          </a:xfrm>
        </p:spPr>
        <p:txBody>
          <a:bodyPr>
            <a:normAutofit/>
          </a:bodyPr>
          <a:lstStyle/>
          <a:p>
            <a:pPr marL="0" indent="0">
              <a:buNone/>
            </a:pPr>
            <a:endParaRPr lang="pt-BR" sz="2400" i="1" dirty="0">
              <a:latin typeface="Times New Roman" panose="02020603050405020304" pitchFamily="18" charset="0"/>
              <a:ea typeface="Yu Mincho" panose="02020400000000000000" pitchFamily="18" charset="-128"/>
            </a:endParaRPr>
          </a:p>
          <a:p>
            <a:pPr marL="0" indent="0" algn="ctr">
              <a:buNone/>
            </a:pPr>
            <a:endParaRPr lang="pt-BR" sz="2400" i="1" dirty="0">
              <a:latin typeface="Times New Roman" panose="02020603050405020304" pitchFamily="18" charset="0"/>
              <a:ea typeface="Yu Mincho" panose="02020400000000000000" pitchFamily="18" charset="-128"/>
            </a:endParaRPr>
          </a:p>
          <a:p>
            <a:pPr marL="0" indent="0" algn="ctr">
              <a:buNone/>
            </a:pPr>
            <a:r>
              <a:rPr lang="en-US" sz="2400" i="1" dirty="0">
                <a:latin typeface="Times New Roman" panose="02020603050405020304" pitchFamily="18" charset="0"/>
                <a:ea typeface="Yu Mincho" panose="02020400000000000000" pitchFamily="18" charset="-128"/>
              </a:rPr>
              <a:t>N</a:t>
            </a:r>
            <a:r>
              <a:rPr lang="vi-VN" sz="2400" i="1" dirty="0" err="1">
                <a:latin typeface="Times New Roman" panose="02020603050405020304" pitchFamily="18" charset="0"/>
                <a:ea typeface="Yu Mincho" panose="02020400000000000000" pitchFamily="18" charset="-128"/>
              </a:rPr>
              <a:t>ội</a:t>
            </a:r>
            <a:r>
              <a:rPr lang="vi-VN" sz="2400" i="1" dirty="0">
                <a:latin typeface="Times New Roman" panose="02020603050405020304" pitchFamily="18" charset="0"/>
                <a:ea typeface="Yu Mincho" panose="02020400000000000000" pitchFamily="18" charset="-128"/>
              </a:rPr>
              <a:t> dung bảo đảm an toàn thực phẩm phòng chống dịch bệnh COVID-19 trong cơ sở giáo dục mầm non.</a:t>
            </a:r>
            <a:endParaRPr lang="en-US" sz="2400" dirty="0"/>
          </a:p>
        </p:txBody>
      </p:sp>
    </p:spTree>
    <p:extLst>
      <p:ext uri="{BB962C8B-B14F-4D97-AF65-F5344CB8AC3E}">
        <p14:creationId xmlns:p14="http://schemas.microsoft.com/office/powerpoint/2010/main" val="579908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758952" y="304800"/>
            <a:ext cx="7626096" cy="884682"/>
          </a:xfrm>
        </p:spPr>
        <p:txBody>
          <a:bodyPr>
            <a:normAutofit fontScale="90000"/>
          </a:bodyPr>
          <a:lstStyle/>
          <a:p>
            <a:pPr marL="0" indent="0" algn="ctr">
              <a:buNone/>
            </a:pPr>
            <a:r>
              <a:rPr lang="en-US" altLang="ja-JP" sz="2800" b="1" dirty="0">
                <a:solidFill>
                  <a:srgbClr val="FF0000"/>
                </a:solidFill>
                <a:latin typeface="Times New Roman" panose="02020603050405020304" pitchFamily="18" charset="0"/>
                <a:ea typeface="Yu Mincho" panose="02020400000000000000" pitchFamily="18" charset="-128"/>
              </a:rPr>
              <a:t>N</a:t>
            </a:r>
            <a:r>
              <a:rPr lang="vi-VN" altLang="ja-JP" sz="2800" b="1" dirty="0" err="1">
                <a:solidFill>
                  <a:srgbClr val="FF0000"/>
                </a:solidFill>
                <a:latin typeface="Times New Roman" panose="02020603050405020304" pitchFamily="18" charset="0"/>
                <a:ea typeface="Yu Mincho" panose="02020400000000000000" pitchFamily="18" charset="-128"/>
              </a:rPr>
              <a:t>ội</a:t>
            </a:r>
            <a:r>
              <a:rPr lang="vi-VN" altLang="ja-JP" sz="2800" b="1" dirty="0">
                <a:solidFill>
                  <a:srgbClr val="FF0000"/>
                </a:solidFill>
                <a:latin typeface="Times New Roman" panose="02020603050405020304" pitchFamily="18" charset="0"/>
                <a:ea typeface="Yu Mincho" panose="02020400000000000000" pitchFamily="18" charset="-128"/>
              </a:rPr>
              <a:t> dung </a:t>
            </a:r>
            <a:r>
              <a:rPr lang="vi-VN" altLang="ja-JP" sz="2800" b="1" dirty="0" err="1">
                <a:solidFill>
                  <a:srgbClr val="FF0000"/>
                </a:solidFill>
                <a:latin typeface="Times New Roman" panose="02020603050405020304" pitchFamily="18" charset="0"/>
                <a:ea typeface="Yu Mincho" panose="02020400000000000000" pitchFamily="18" charset="-128"/>
              </a:rPr>
              <a:t>bảo</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đảm</a:t>
            </a:r>
            <a:r>
              <a:rPr lang="vi-VN" altLang="ja-JP" sz="2800" b="1" dirty="0">
                <a:solidFill>
                  <a:srgbClr val="FF0000"/>
                </a:solidFill>
                <a:latin typeface="Times New Roman" panose="02020603050405020304" pitchFamily="18" charset="0"/>
                <a:ea typeface="Yu Mincho" panose="02020400000000000000" pitchFamily="18" charset="-128"/>
              </a:rPr>
              <a:t> an </a:t>
            </a:r>
            <a:r>
              <a:rPr lang="vi-VN" altLang="ja-JP" sz="2800" b="1" dirty="0" err="1">
                <a:solidFill>
                  <a:srgbClr val="FF0000"/>
                </a:solidFill>
                <a:latin typeface="Times New Roman" panose="02020603050405020304" pitchFamily="18" charset="0"/>
                <a:ea typeface="Yu Mincho" panose="02020400000000000000" pitchFamily="18" charset="-128"/>
              </a:rPr>
              <a:t>toàn</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thực</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phẩm</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phòng</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chống</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dịch</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bệnh</a:t>
            </a:r>
            <a:r>
              <a:rPr lang="vi-VN" altLang="ja-JP" sz="2800" b="1" dirty="0">
                <a:solidFill>
                  <a:srgbClr val="FF0000"/>
                </a:solidFill>
                <a:latin typeface="Times New Roman" panose="02020603050405020304" pitchFamily="18" charset="0"/>
                <a:ea typeface="Yu Mincho" panose="02020400000000000000" pitchFamily="18" charset="-128"/>
              </a:rPr>
              <a:t> COVID-19 trong cơ </a:t>
            </a:r>
            <a:r>
              <a:rPr lang="vi-VN" altLang="ja-JP" sz="2800" b="1" dirty="0" err="1">
                <a:solidFill>
                  <a:srgbClr val="FF0000"/>
                </a:solidFill>
                <a:latin typeface="Times New Roman" panose="02020603050405020304" pitchFamily="18" charset="0"/>
                <a:ea typeface="Yu Mincho" panose="02020400000000000000" pitchFamily="18" charset="-128"/>
              </a:rPr>
              <a:t>sở</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giáo</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dục</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mầm</a:t>
            </a:r>
            <a:r>
              <a:rPr lang="vi-VN" altLang="ja-JP" sz="2800" b="1" dirty="0">
                <a:solidFill>
                  <a:srgbClr val="FF0000"/>
                </a:solidFill>
                <a:latin typeface="Times New Roman" panose="02020603050405020304" pitchFamily="18" charset="0"/>
                <a:ea typeface="Yu Mincho" panose="02020400000000000000" pitchFamily="18" charset="-128"/>
              </a:rPr>
              <a:t> non</a:t>
            </a:r>
            <a:endParaRPr lang="en-US" altLang="ja-JP" sz="2800" b="1" dirty="0">
              <a:solidFill>
                <a:srgbClr val="FF0000"/>
              </a:solidFill>
            </a:endParaRPr>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374125" y="1295400"/>
            <a:ext cx="8388875" cy="4541354"/>
          </a:xfrm>
        </p:spPr>
        <p:txBody>
          <a:bodyPr>
            <a:noAutofit/>
          </a:bodyPr>
          <a:lstStyle/>
          <a:p>
            <a:pPr marL="257175" indent="-257175" algn="just">
              <a:lnSpc>
                <a:spcPct val="125000"/>
              </a:lnSpc>
              <a:spcBef>
                <a:spcPts val="0"/>
              </a:spcBef>
              <a:buAutoNum type="arabicPeriod"/>
            </a:pP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Các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bếp</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trong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cơ</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sở</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giáo</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dục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mầm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non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cần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hiện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đầy</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đủ</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và</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nghiêm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túc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các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yêu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cầu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về</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điều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kiện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an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toàn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phẩm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theo</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quy</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định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tại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khoản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2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Điều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2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Nghị</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định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số</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155/2018/NĐ-CP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ngày</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12/11/2018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của</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Chính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phủ</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về</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sửa</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đổi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bổ</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sung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một</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số</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quy</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định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liên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quan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đến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điều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kiện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đầu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tư</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kinh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doanh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thuộc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phạm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vi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quản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lí</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nhà</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nước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của</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Bộ</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Y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tế</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Chỉ</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những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cơ</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sở</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đủ</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điều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kiện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an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toàn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phẩm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theo</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quy</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định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mới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được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hoạt</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động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a:t>
            </a:r>
            <a:endParaRPr lang="en-US" sz="2000" b="1" dirty="0">
              <a:latin typeface="Calibri" panose="020F0502020204030204" pitchFamily="34" charset="0"/>
              <a:ea typeface="Yu Mincho" panose="02020400000000000000" pitchFamily="18" charset="-128"/>
              <a:cs typeface="Times New Roman" panose="02020603050405020304" pitchFamily="18" charset="0"/>
            </a:endParaRPr>
          </a:p>
          <a:p>
            <a:pPr marL="257175" indent="-257175" algn="just">
              <a:lnSpc>
                <a:spcPct val="125000"/>
              </a:lnSpc>
              <a:spcBef>
                <a:spcPts val="0"/>
              </a:spcBef>
              <a:buAutoNum type="arabicPeriod"/>
            </a:pP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Người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chế</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biến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thức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tiếp</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xúc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trực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tiếp</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với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thức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phải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đeo</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khẩu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trang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giữ</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khoảng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cách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tiếp</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xúc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giữa</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nhân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viên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chế</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biến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phục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vụ</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và</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người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sử</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dụng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phẩm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theo</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hướng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dẫn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của</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Bộ</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Y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tế</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những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người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có</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ít</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nhất</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một</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trong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các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triệu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chứng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ho,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sốt</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khó</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thở</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không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được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bố</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trí</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làm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việc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tại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bếp</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phục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vụ</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uống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cho</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trẻ</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a:t>
            </a:r>
            <a:endParaRPr lang="en-US" sz="2000" b="1" dirty="0">
              <a:latin typeface="Calibri" panose="020F0502020204030204" pitchFamily="34" charset="0"/>
              <a:ea typeface="Yu Mincho" panose="02020400000000000000" pitchFamily="18" charset="-128"/>
              <a:cs typeface="Times New Roman" panose="02020603050405020304" pitchFamily="18" charset="0"/>
            </a:endParaRPr>
          </a:p>
          <a:p>
            <a:pPr marL="257175" indent="-257175" algn="just">
              <a:lnSpc>
                <a:spcPct val="125000"/>
              </a:lnSpc>
              <a:spcBef>
                <a:spcPts val="0"/>
              </a:spcBef>
              <a:buAutoNum type="arabicPeriod"/>
            </a:pP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Khu</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vực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chế</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biến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thức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phải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có</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nơi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rửa</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tay</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đủ</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nước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sạch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và</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xà</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phòng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để</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rửa</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tay</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và</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có</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thể</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trang</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bị</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thêm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dung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dịch</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khử</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khuẩn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bàn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tay</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cho</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người</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sơ</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chế</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chế</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biến</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dirty="0" err="1">
                <a:latin typeface="Times New Roman" panose="02020603050405020304" pitchFamily="18" charset="0"/>
                <a:ea typeface="Yu Mincho" panose="02020400000000000000" pitchFamily="18" charset="-128"/>
                <a:cs typeface="Times New Roman" panose="02020603050405020304" pitchFamily="18" charset="0"/>
              </a:rPr>
              <a:t>phẩm</a:t>
            </a:r>
            <a:r>
              <a:rPr lang="en-US" sz="2000" b="1" dirty="0">
                <a:latin typeface="Times New Roman" panose="02020603050405020304" pitchFamily="18" charset="0"/>
                <a:ea typeface="Yu Mincho" panose="02020400000000000000" pitchFamily="18" charset="-128"/>
                <a:cs typeface="Times New Roman" panose="02020603050405020304" pitchFamily="18" charset="0"/>
              </a:rPr>
              <a:t>.</a:t>
            </a:r>
            <a:endParaRPr lang="en-US" sz="2000" b="1" dirty="0">
              <a:latin typeface="Calibri" panose="020F0502020204030204" pitchFamily="34" charset="0"/>
              <a:ea typeface="Yu Mincho" panose="02020400000000000000" pitchFamily="18" charset="-128"/>
              <a:cs typeface="Times New Roman" panose="02020603050405020304" pitchFamily="18" charset="0"/>
            </a:endParaRPr>
          </a:p>
          <a:p>
            <a:pPr marL="0" indent="0">
              <a:spcBef>
                <a:spcPts val="0"/>
              </a:spcBef>
              <a:buNone/>
            </a:pPr>
            <a:endParaRPr lang="en-US" sz="1500" dirty="0"/>
          </a:p>
          <a:p>
            <a:pPr>
              <a:lnSpc>
                <a:spcPct val="100000"/>
              </a:lnSpc>
              <a:spcBef>
                <a:spcPts val="0"/>
              </a:spcBef>
            </a:pPr>
            <a:endParaRPr lang="en-US" sz="1500" dirty="0"/>
          </a:p>
        </p:txBody>
      </p:sp>
    </p:spTree>
    <p:extLst>
      <p:ext uri="{BB962C8B-B14F-4D97-AF65-F5344CB8AC3E}">
        <p14:creationId xmlns:p14="http://schemas.microsoft.com/office/powerpoint/2010/main" val="2708417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758952" y="304800"/>
            <a:ext cx="7626096" cy="884682"/>
          </a:xfrm>
        </p:spPr>
        <p:txBody>
          <a:bodyPr>
            <a:normAutofit fontScale="90000"/>
          </a:bodyPr>
          <a:lstStyle/>
          <a:p>
            <a:pPr marL="0" indent="0" algn="ctr">
              <a:buNone/>
            </a:pPr>
            <a:r>
              <a:rPr lang="en-US" altLang="ja-JP" sz="2800" b="1" dirty="0">
                <a:solidFill>
                  <a:srgbClr val="FF0000"/>
                </a:solidFill>
                <a:latin typeface="Times New Roman" panose="02020603050405020304" pitchFamily="18" charset="0"/>
                <a:ea typeface="Yu Mincho" panose="02020400000000000000" pitchFamily="18" charset="-128"/>
              </a:rPr>
              <a:t>N</a:t>
            </a:r>
            <a:r>
              <a:rPr lang="vi-VN" altLang="ja-JP" sz="2800" b="1" dirty="0" err="1">
                <a:solidFill>
                  <a:srgbClr val="FF0000"/>
                </a:solidFill>
                <a:latin typeface="Times New Roman" panose="02020603050405020304" pitchFamily="18" charset="0"/>
                <a:ea typeface="Yu Mincho" panose="02020400000000000000" pitchFamily="18" charset="-128"/>
              </a:rPr>
              <a:t>ội</a:t>
            </a:r>
            <a:r>
              <a:rPr lang="vi-VN" altLang="ja-JP" sz="2800" b="1" dirty="0">
                <a:solidFill>
                  <a:srgbClr val="FF0000"/>
                </a:solidFill>
                <a:latin typeface="Times New Roman" panose="02020603050405020304" pitchFamily="18" charset="0"/>
                <a:ea typeface="Yu Mincho" panose="02020400000000000000" pitchFamily="18" charset="-128"/>
              </a:rPr>
              <a:t> dung </a:t>
            </a:r>
            <a:r>
              <a:rPr lang="vi-VN" altLang="ja-JP" sz="2800" b="1" dirty="0" err="1">
                <a:solidFill>
                  <a:srgbClr val="FF0000"/>
                </a:solidFill>
                <a:latin typeface="Times New Roman" panose="02020603050405020304" pitchFamily="18" charset="0"/>
                <a:ea typeface="Yu Mincho" panose="02020400000000000000" pitchFamily="18" charset="-128"/>
              </a:rPr>
              <a:t>bảo</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đảm</a:t>
            </a:r>
            <a:r>
              <a:rPr lang="vi-VN" altLang="ja-JP" sz="2800" b="1" dirty="0">
                <a:solidFill>
                  <a:srgbClr val="FF0000"/>
                </a:solidFill>
                <a:latin typeface="Times New Roman" panose="02020603050405020304" pitchFamily="18" charset="0"/>
                <a:ea typeface="Yu Mincho" panose="02020400000000000000" pitchFamily="18" charset="-128"/>
              </a:rPr>
              <a:t> an </a:t>
            </a:r>
            <a:r>
              <a:rPr lang="vi-VN" altLang="ja-JP" sz="2800" b="1" dirty="0" err="1">
                <a:solidFill>
                  <a:srgbClr val="FF0000"/>
                </a:solidFill>
                <a:latin typeface="Times New Roman" panose="02020603050405020304" pitchFamily="18" charset="0"/>
                <a:ea typeface="Yu Mincho" panose="02020400000000000000" pitchFamily="18" charset="-128"/>
              </a:rPr>
              <a:t>toàn</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thực</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phẩm</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phòng</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chống</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dịch</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bệnh</a:t>
            </a:r>
            <a:r>
              <a:rPr lang="vi-VN" altLang="ja-JP" sz="2800" b="1" dirty="0">
                <a:solidFill>
                  <a:srgbClr val="FF0000"/>
                </a:solidFill>
                <a:latin typeface="Times New Roman" panose="02020603050405020304" pitchFamily="18" charset="0"/>
                <a:ea typeface="Yu Mincho" panose="02020400000000000000" pitchFamily="18" charset="-128"/>
              </a:rPr>
              <a:t> COVID-19 trong cơ </a:t>
            </a:r>
            <a:r>
              <a:rPr lang="vi-VN" altLang="ja-JP" sz="2800" b="1" dirty="0" err="1">
                <a:solidFill>
                  <a:srgbClr val="FF0000"/>
                </a:solidFill>
                <a:latin typeface="Times New Roman" panose="02020603050405020304" pitchFamily="18" charset="0"/>
                <a:ea typeface="Yu Mincho" panose="02020400000000000000" pitchFamily="18" charset="-128"/>
              </a:rPr>
              <a:t>sở</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giáo</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dục</a:t>
            </a:r>
            <a:r>
              <a:rPr lang="vi-VN" altLang="ja-JP" sz="2800" b="1" dirty="0">
                <a:solidFill>
                  <a:srgbClr val="FF0000"/>
                </a:solidFill>
                <a:latin typeface="Times New Roman" panose="02020603050405020304" pitchFamily="18" charset="0"/>
                <a:ea typeface="Yu Mincho" panose="02020400000000000000" pitchFamily="18" charset="-128"/>
              </a:rPr>
              <a:t> </a:t>
            </a:r>
            <a:r>
              <a:rPr lang="vi-VN" altLang="ja-JP" sz="2800" b="1" dirty="0" err="1">
                <a:solidFill>
                  <a:srgbClr val="FF0000"/>
                </a:solidFill>
                <a:latin typeface="Times New Roman" panose="02020603050405020304" pitchFamily="18" charset="0"/>
                <a:ea typeface="Yu Mincho" panose="02020400000000000000" pitchFamily="18" charset="-128"/>
              </a:rPr>
              <a:t>mầm</a:t>
            </a:r>
            <a:r>
              <a:rPr lang="vi-VN" altLang="ja-JP" sz="2800" b="1" dirty="0">
                <a:solidFill>
                  <a:srgbClr val="FF0000"/>
                </a:solidFill>
                <a:latin typeface="Times New Roman" panose="02020603050405020304" pitchFamily="18" charset="0"/>
                <a:ea typeface="Yu Mincho" panose="02020400000000000000" pitchFamily="18" charset="-128"/>
              </a:rPr>
              <a:t> non</a:t>
            </a:r>
            <a:endParaRPr lang="en-US" altLang="ja-JP" sz="2800" b="1" dirty="0">
              <a:solidFill>
                <a:srgbClr val="FF0000"/>
              </a:solidFill>
            </a:endParaRPr>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374125" y="1295400"/>
            <a:ext cx="8388875" cy="4541354"/>
          </a:xfrm>
        </p:spPr>
        <p:txBody>
          <a:bodyPr>
            <a:noAutofit/>
          </a:bodyPr>
          <a:lstStyle/>
          <a:p>
            <a:pPr marL="0" indent="0" algn="just">
              <a:lnSpc>
                <a:spcPct val="125000"/>
              </a:lnSpc>
              <a:spcBef>
                <a:spcPts val="0"/>
              </a:spcBef>
              <a:spcAft>
                <a:spcPts val="450"/>
              </a:spcAft>
              <a:buNone/>
            </a:pP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4.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Đối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với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các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xuất</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sẵn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phẩm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chuyển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phải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được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bao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gói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trong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hộp</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túi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kín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an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toàn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và</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bảo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quản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theo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quy</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định</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trong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suốt</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quá</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trình</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vận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chuyển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a:t>
            </a:r>
            <a:endParaRPr lang="en-US" altLang="ja-JP" sz="2000" b="1" dirty="0">
              <a:latin typeface="Calibri" panose="020F0502020204030204" pitchFamily="34" charset="0"/>
              <a:ea typeface="Yu Mincho" panose="02020400000000000000" pitchFamily="18" charset="-128"/>
              <a:cs typeface="Times New Roman" panose="02020603050405020304" pitchFamily="18" charset="0"/>
            </a:endParaRPr>
          </a:p>
          <a:p>
            <a:pPr marL="0" indent="0" algn="just">
              <a:lnSpc>
                <a:spcPct val="125000"/>
              </a:lnSpc>
              <a:spcBef>
                <a:spcPts val="0"/>
              </a:spcBef>
              <a:spcAft>
                <a:spcPts val="450"/>
              </a:spcAft>
              <a:buNone/>
            </a:pP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5.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Khu</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vực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tổ</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chức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uống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trẻ</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đảm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bảo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sạch</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sẽ</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thoáng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mát</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đảm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bảo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an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toàn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có</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đủ</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dụng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cụ</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uống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riêng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từng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trẻ</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và</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được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vệ</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sinh</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sạch</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sẽ</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khử</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khuẩn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trước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và</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sau</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khi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sử</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dụng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endParaRPr lang="en-US" altLang="ja-JP" sz="2000" b="1" dirty="0">
              <a:latin typeface="Calibri" panose="020F0502020204030204" pitchFamily="34" charset="0"/>
              <a:ea typeface="Yu Mincho" panose="02020400000000000000" pitchFamily="18" charset="-128"/>
              <a:cs typeface="Times New Roman" panose="02020603050405020304" pitchFamily="18" charset="0"/>
            </a:endParaRPr>
          </a:p>
          <a:p>
            <a:pPr marL="0" indent="0" algn="just">
              <a:lnSpc>
                <a:spcPct val="125000"/>
              </a:lnSpc>
              <a:spcBef>
                <a:spcPts val="0"/>
              </a:spcBef>
              <a:spcAft>
                <a:spcPts val="450"/>
              </a:spcAft>
              <a:buNone/>
            </a:pP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6.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Hướng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dẫn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trẻ</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rửa</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tay</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trước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khi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giữ</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vệ</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sinh</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hạn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chế</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di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chuyển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không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nói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to,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cười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đùa</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trong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khi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uống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a:t>
            </a:r>
            <a:endParaRPr lang="en-US" altLang="ja-JP" sz="2000" b="1" dirty="0">
              <a:latin typeface="Calibri" panose="020F0502020204030204" pitchFamily="34" charset="0"/>
              <a:ea typeface="Yu Mincho" panose="02020400000000000000" pitchFamily="18" charset="-128"/>
              <a:cs typeface="Times New Roman" panose="02020603050405020304" pitchFamily="18" charset="0"/>
            </a:endParaRPr>
          </a:p>
          <a:p>
            <a:pPr marL="0" indent="0" algn="just">
              <a:lnSpc>
                <a:spcPct val="125000"/>
              </a:lnSpc>
              <a:spcBef>
                <a:spcPts val="0"/>
              </a:spcBef>
              <a:spcAft>
                <a:spcPts val="450"/>
              </a:spcAft>
              <a:buNone/>
            </a:pP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7.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hiện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lưu</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mẫu</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thức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theo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quy</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định</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a:t>
            </a:r>
            <a:endParaRPr lang="en-US" altLang="ja-JP" sz="2000" b="1" dirty="0">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25000"/>
              </a:lnSpc>
              <a:spcBef>
                <a:spcPts val="0"/>
              </a:spcBef>
              <a:spcAft>
                <a:spcPts val="600"/>
              </a:spcAft>
              <a:buNone/>
            </a:pP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8.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Tăng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cường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hoạt</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động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kiểm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tra</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giám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sát</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việc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đảm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bảo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an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toàn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phẩm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theo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các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tiêu</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chí</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nêu</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trên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người</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đứng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đầu</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cơ</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sở</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giáo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dục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mầm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non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chịu</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trách</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nhiệm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về</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đảm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bảo</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an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toàn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thực</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phẩm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trong</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phạm</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vi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quản</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 </a:t>
            </a:r>
            <a:r>
              <a:rPr lang="en-US" altLang="ja-JP" sz="2000" b="1" dirty="0" err="1">
                <a:latin typeface="Times New Roman" panose="02020603050405020304" pitchFamily="18" charset="0"/>
                <a:ea typeface="Yu Mincho" panose="02020400000000000000" pitchFamily="18" charset="-128"/>
                <a:cs typeface="Times New Roman" panose="02020603050405020304" pitchFamily="18" charset="0"/>
              </a:rPr>
              <a:t>lí</a:t>
            </a:r>
            <a:r>
              <a:rPr lang="en-US" altLang="ja-JP" sz="2000" b="1" dirty="0">
                <a:latin typeface="Times New Roman" panose="02020603050405020304" pitchFamily="18" charset="0"/>
                <a:ea typeface="Yu Mincho" panose="02020400000000000000" pitchFamily="18" charset="-128"/>
                <a:cs typeface="Times New Roman" panose="02020603050405020304" pitchFamily="18" charset="0"/>
              </a:rPr>
              <a:t>.</a:t>
            </a:r>
            <a:endParaRPr lang="en-US" altLang="ja-JP" sz="2000" b="1" dirty="0">
              <a:latin typeface="Calibri" panose="020F0502020204030204" pitchFamily="34" charset="0"/>
              <a:ea typeface="Yu Mincho" panose="02020400000000000000" pitchFamily="18" charset="-128"/>
              <a:cs typeface="Times New Roman" panose="02020603050405020304" pitchFamily="18" charset="0"/>
            </a:endParaRPr>
          </a:p>
          <a:p>
            <a:pPr marL="0" indent="0">
              <a:spcBef>
                <a:spcPts val="0"/>
              </a:spcBef>
              <a:buNone/>
            </a:pPr>
            <a:endParaRPr lang="en-US" sz="1500" dirty="0"/>
          </a:p>
          <a:p>
            <a:pPr>
              <a:lnSpc>
                <a:spcPct val="100000"/>
              </a:lnSpc>
              <a:spcBef>
                <a:spcPts val="0"/>
              </a:spcBef>
            </a:pPr>
            <a:endParaRPr lang="en-US" sz="1500" dirty="0"/>
          </a:p>
        </p:txBody>
      </p:sp>
    </p:spTree>
    <p:extLst>
      <p:ext uri="{BB962C8B-B14F-4D97-AF65-F5344CB8AC3E}">
        <p14:creationId xmlns:p14="http://schemas.microsoft.com/office/powerpoint/2010/main" val="1365951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xmlns="" id="{8E86583D-CB9E-467B-A350-675232B134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48" t="9091" r="34174"/>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0" y="1673353"/>
            <a:ext cx="4114800" cy="4251959"/>
          </a:xfrm>
        </p:spPr>
        <p:txBody>
          <a:bodyPr anchor="t">
            <a:normAutofit/>
          </a:bodyPr>
          <a:lstStyle/>
          <a:p>
            <a:pPr>
              <a:buNone/>
            </a:pPr>
            <a:endParaRPr lang="en-US" sz="1500" b="1" dirty="0"/>
          </a:p>
          <a:p>
            <a:pPr algn="ctr">
              <a:buNone/>
            </a:pPr>
            <a:r>
              <a:rPr lang="en-US" altLang="ja-JP" sz="2400" b="1" dirty="0">
                <a:solidFill>
                  <a:schemeClr val="accent1">
                    <a:lumMod val="75000"/>
                  </a:schemeClr>
                </a:solidFill>
              </a:rPr>
              <a:t>DINH DƯỠNG HỢP LÝ KẾT HỢP VỚI HOẠT ĐỘNG THỂ CHẤT LÀ NỀN TẢNG CỦA SỨC KHỎE, GIÚP TĂNG CƯỜNG MIỄN DỊCH PHÒNG CHỐNG BỆNH TẬT</a:t>
            </a:r>
          </a:p>
          <a:p>
            <a:pPr>
              <a:buNone/>
            </a:pPr>
            <a:endParaRPr lang="en-US" sz="2400" b="1" dirty="0">
              <a:solidFill>
                <a:srgbClr val="FF0000"/>
              </a:solidFill>
            </a:endParaRPr>
          </a:p>
          <a:p>
            <a:pPr>
              <a:buNone/>
            </a:pPr>
            <a:endParaRPr lang="en-US" sz="2400" b="1" dirty="0">
              <a:solidFill>
                <a:srgbClr val="FF0000"/>
              </a:solidFill>
            </a:endParaRPr>
          </a:p>
          <a:p>
            <a:pPr>
              <a:buNone/>
            </a:pPr>
            <a:endParaRPr lang="en-US" sz="1500" b="1" dirty="0"/>
          </a:p>
          <a:p>
            <a:pPr>
              <a:buNone/>
            </a:pPr>
            <a:endParaRPr lang="en-US" sz="1500" b="1" dirty="0"/>
          </a:p>
          <a:p>
            <a:pPr>
              <a:buNone/>
            </a:pPr>
            <a:endParaRPr lang="en-US" sz="1500" b="1" dirty="0"/>
          </a:p>
          <a:p>
            <a:pPr algn="ctr">
              <a:buNone/>
            </a:pPr>
            <a:endParaRPr lang="en-US" sz="2000" b="1"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A1CB55C-9C37-4F96-A64C-1E39450163F8}"/>
              </a:ext>
            </a:extLst>
          </p:cNvPr>
          <p:cNvSpPr>
            <a:spLocks noGrp="1"/>
          </p:cNvSpPr>
          <p:nvPr>
            <p:ph type="title"/>
          </p:nvPr>
        </p:nvSpPr>
        <p:spPr>
          <a:xfrm>
            <a:off x="874642" y="2499989"/>
            <a:ext cx="7742584" cy="2242566"/>
          </a:xfrm>
        </p:spPr>
        <p:txBody>
          <a:bodyPr>
            <a:noAutofit/>
          </a:bodyPr>
          <a:lstStyle/>
          <a:p>
            <a:pPr algn="ctr"/>
            <a:r>
              <a:rPr lang="pt-BR"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Nội dung 3: </a:t>
            </a:r>
            <a:br>
              <a:rPr lang="pt-BR"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vi-VN" sz="28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Tăng cường giáo dục dinh dưỡng và phối hợp giữa gia đình và nhà trường trong đảm bảo chế độ dinh dưỡng và an toàn vệ sinh thực phẩm phòng dịch COVD-19 cho trẻ tại gia đình</a:t>
            </a:r>
            <a:r>
              <a:rPr lang="en-US" sz="280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
            </a:r>
            <a:br>
              <a:rPr lang="en-US" sz="280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728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DEE25-B61B-442F-B425-7DC4963D61F0}"/>
              </a:ext>
            </a:extLst>
          </p:cNvPr>
          <p:cNvSpPr>
            <a:spLocks noGrp="1"/>
          </p:cNvSpPr>
          <p:nvPr>
            <p:ph type="title"/>
          </p:nvPr>
        </p:nvSpPr>
        <p:spPr>
          <a:xfrm>
            <a:off x="496957" y="1781589"/>
            <a:ext cx="2703443" cy="3430491"/>
          </a:xfrm>
        </p:spPr>
        <p:txBody>
          <a:bodyPr>
            <a:noAutofit/>
          </a:bodyPr>
          <a:lstStyle/>
          <a:p>
            <a:pPr indent="205740" algn="just">
              <a:lnSpc>
                <a:spcPct val="130000"/>
              </a:lnSpc>
              <a:spcBef>
                <a:spcPts val="360"/>
              </a:spcBef>
              <a:spcAft>
                <a:spcPts val="360"/>
              </a:spcAft>
            </a:pPr>
            <a:r>
              <a:rPr lang="pt-BR" sz="225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Hoạt động 6: </a:t>
            </a:r>
            <a:br>
              <a:rPr lang="pt-BR" sz="225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br>
            <a:r>
              <a:rPr lang="vi-VN" sz="2250" dirty="0">
                <a:latin typeface="Times New Roman" panose="02020603050405020304" pitchFamily="18" charset="0"/>
                <a:ea typeface="Yu Mincho" panose="02020400000000000000" pitchFamily="18" charset="-128"/>
                <a:cs typeface="Times New Roman" panose="02020603050405020304" pitchFamily="18" charset="0"/>
              </a:rPr>
              <a:t>Một số nội dung giáo dục dinh dưỡng, sức khoẻ cho trẻ mầm non để phòng, chống dịch COVID-19 </a:t>
            </a:r>
            <a:endParaRPr lang="en-US" sz="2250" dirty="0">
              <a:latin typeface="Calibri" panose="020F0502020204030204" pitchFamily="34" charset="0"/>
              <a:ea typeface="Yu Mincho" panose="02020400000000000000" pitchFamily="18"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3F336BD-A5A7-4334-8076-15AC10C40B01}"/>
              </a:ext>
            </a:extLst>
          </p:cNvPr>
          <p:cNvSpPr>
            <a:spLocks noGrp="1"/>
          </p:cNvSpPr>
          <p:nvPr>
            <p:ph idx="1"/>
          </p:nvPr>
        </p:nvSpPr>
        <p:spPr>
          <a:xfrm>
            <a:off x="3518452" y="1781589"/>
            <a:ext cx="5252930" cy="3430491"/>
          </a:xfrm>
        </p:spPr>
        <p:txBody>
          <a:bodyPr>
            <a:normAutofit fontScale="85000" lnSpcReduction="20000"/>
          </a:bodyPr>
          <a:lstStyle/>
          <a:p>
            <a:pPr marL="0" indent="0">
              <a:buNone/>
            </a:pPr>
            <a:endParaRPr lang="pt-BR" sz="2400" i="1" dirty="0">
              <a:latin typeface="Times New Roman" panose="02020603050405020304" pitchFamily="18" charset="0"/>
              <a:ea typeface="Yu Mincho" panose="02020400000000000000" pitchFamily="18" charset="-128"/>
            </a:endParaRPr>
          </a:p>
          <a:p>
            <a:pPr marL="0" indent="0">
              <a:buNone/>
            </a:pPr>
            <a:endParaRPr lang="pt-BR" sz="2400" i="1" dirty="0">
              <a:latin typeface="Times New Roman" panose="02020603050405020304" pitchFamily="18" charset="0"/>
              <a:ea typeface="Yu Mincho" panose="02020400000000000000" pitchFamily="18" charset="-128"/>
            </a:endParaRPr>
          </a:p>
          <a:p>
            <a:pPr marL="0" indent="0" algn="just">
              <a:buNone/>
            </a:pPr>
            <a:r>
              <a:rPr lang="vi-VN" sz="2400" i="1" dirty="0">
                <a:latin typeface="Times New Roman" panose="02020603050405020304" pitchFamily="18" charset="0"/>
                <a:ea typeface="Yu Mincho" panose="02020400000000000000" pitchFamily="18" charset="-128"/>
              </a:rPr>
              <a:t>Học viên chia nhóm, thảo luận:</a:t>
            </a:r>
          </a:p>
          <a:p>
            <a:pPr marL="0" indent="0" algn="just">
              <a:buNone/>
            </a:pPr>
            <a:r>
              <a:rPr lang="vi-VN" sz="2400" i="1" dirty="0">
                <a:latin typeface="Times New Roman" panose="02020603050405020304" pitchFamily="18" charset="0"/>
                <a:ea typeface="Yu Mincho" panose="02020400000000000000" pitchFamily="18" charset="-128"/>
              </a:rPr>
              <a:t>1.  Những việc </a:t>
            </a:r>
            <a:r>
              <a:rPr lang="en-US" sz="2400" i="1" dirty="0" err="1" smtClean="0">
                <a:latin typeface="Times New Roman" panose="02020603050405020304" pitchFamily="18" charset="0"/>
                <a:ea typeface="Yu Mincho" panose="02020400000000000000" pitchFamily="18" charset="-128"/>
              </a:rPr>
              <a:t>cơ</a:t>
            </a:r>
            <a:r>
              <a:rPr lang="en-US" sz="2400" i="1" dirty="0" smtClean="0">
                <a:latin typeface="Times New Roman" panose="02020603050405020304" pitchFamily="18" charset="0"/>
                <a:ea typeface="Yu Mincho" panose="02020400000000000000" pitchFamily="18" charset="-128"/>
              </a:rPr>
              <a:t> </a:t>
            </a:r>
            <a:r>
              <a:rPr lang="en-US" sz="2400" i="1" dirty="0" err="1" smtClean="0">
                <a:latin typeface="Times New Roman" panose="02020603050405020304" pitchFamily="18" charset="0"/>
                <a:ea typeface="Yu Mincho" panose="02020400000000000000" pitchFamily="18" charset="-128"/>
              </a:rPr>
              <a:t>sở</a:t>
            </a:r>
            <a:r>
              <a:rPr lang="en-US" sz="2400" i="1" dirty="0" smtClean="0">
                <a:latin typeface="Times New Roman" panose="02020603050405020304" pitchFamily="18" charset="0"/>
                <a:ea typeface="Yu Mincho" panose="02020400000000000000" pitchFamily="18" charset="-128"/>
              </a:rPr>
              <a:t> GDMN </a:t>
            </a:r>
            <a:r>
              <a:rPr lang="vi-VN" sz="2400" i="1" dirty="0" smtClean="0">
                <a:latin typeface="Times New Roman" panose="02020603050405020304" pitchFamily="18" charset="0"/>
                <a:ea typeface="Yu Mincho" panose="02020400000000000000" pitchFamily="18" charset="-128"/>
              </a:rPr>
              <a:t>cần </a:t>
            </a:r>
            <a:r>
              <a:rPr lang="vi-VN" sz="2400" i="1" dirty="0">
                <a:latin typeface="Times New Roman" panose="02020603050405020304" pitchFamily="18" charset="0"/>
                <a:ea typeface="Yu Mincho" panose="02020400000000000000" pitchFamily="18" charset="-128"/>
              </a:rPr>
              <a:t>thực hiện để phòng chống dịch COVID-19.</a:t>
            </a:r>
          </a:p>
          <a:p>
            <a:pPr marL="0" indent="0" algn="just">
              <a:buNone/>
            </a:pPr>
            <a:r>
              <a:rPr lang="vi-VN" sz="2400" i="1" dirty="0">
                <a:latin typeface="Times New Roman" panose="02020603050405020304" pitchFamily="18" charset="0"/>
                <a:ea typeface="Yu Mincho" panose="02020400000000000000" pitchFamily="18" charset="-128"/>
              </a:rPr>
              <a:t>2. Nội dung giáo dục dinh dưỡng, sức khoẻ cho trẻ mầm non để phòng, chống dịch COVID-19.</a:t>
            </a:r>
          </a:p>
          <a:p>
            <a:pPr marL="0" indent="0" algn="just">
              <a:buNone/>
            </a:pPr>
            <a:r>
              <a:rPr lang="vi-VN" sz="2400" i="1" dirty="0">
                <a:latin typeface="Times New Roman" panose="02020603050405020304" pitchFamily="18" charset="0"/>
                <a:ea typeface="Yu Mincho" panose="02020400000000000000" pitchFamily="18" charset="-128"/>
              </a:rPr>
              <a:t>3. Đề xuất các hoạt động lồng ghép nội dung giáo dục dinh dưỡng, sức khoẻ trong thực hiện chế độ sinh hoạt cho trẻ tại cơ sở giáo dục mầm non. </a:t>
            </a:r>
          </a:p>
          <a:p>
            <a:pPr marL="0" indent="0" algn="just">
              <a:buNone/>
            </a:pPr>
            <a:r>
              <a:rPr lang="vi-VN" sz="2400" i="1" dirty="0">
                <a:latin typeface="Times New Roman" panose="02020603050405020304" pitchFamily="18" charset="0"/>
                <a:ea typeface="Yu Mincho" panose="02020400000000000000" pitchFamily="18" charset="-128"/>
              </a:rPr>
              <a:t>.</a:t>
            </a:r>
            <a:endParaRPr lang="en-US" sz="2400" dirty="0"/>
          </a:p>
        </p:txBody>
      </p:sp>
    </p:spTree>
    <p:extLst>
      <p:ext uri="{BB962C8B-B14F-4D97-AF65-F5344CB8AC3E}">
        <p14:creationId xmlns:p14="http://schemas.microsoft.com/office/powerpoint/2010/main" val="2402848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5663089"/>
          </a:xfrm>
          <a:prstGeom prst="rect">
            <a:avLst/>
          </a:prstGeom>
        </p:spPr>
        <p:txBody>
          <a:bodyPr wrap="square">
            <a:spAutoFit/>
          </a:bodyPr>
          <a:lstStyle/>
          <a:p>
            <a:pPr>
              <a:spcBef>
                <a:spcPts val="900"/>
              </a:spcBef>
              <a:spcAft>
                <a:spcPts val="900"/>
              </a:spcAft>
            </a:pP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Để</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vi-VN" sz="2400" dirty="0" smtClean="0">
                <a:latin typeface="Times New Roman" panose="02020603050405020304" pitchFamily="18" charset="0"/>
                <a:ea typeface="Arial Unicode MS" panose="020B0604020202020204" pitchFamily="34" charset="-128"/>
                <a:cs typeface="Times New Roman" panose="02020603050405020304" pitchFamily="18" charset="0"/>
              </a:rPr>
              <a:t>đảm </a:t>
            </a:r>
            <a:r>
              <a:rPr lang="vi-VN" sz="2400" dirty="0">
                <a:latin typeface="Times New Roman" panose="02020603050405020304" pitchFamily="18" charset="0"/>
                <a:ea typeface="Arial Unicode MS" panose="020B0604020202020204" pitchFamily="34" charset="-128"/>
                <a:cs typeface="Times New Roman" panose="02020603050405020304" pitchFamily="18" charset="0"/>
              </a:rPr>
              <a:t>bảo an toàn tuyệt đối về thể chất và tinh thần cho trẻ </a:t>
            </a:r>
            <a:r>
              <a:rPr lang="vi-VN" sz="2400" dirty="0" smtClean="0">
                <a:latin typeface="Times New Roman" panose="02020603050405020304" pitchFamily="18" charset="0"/>
                <a:ea typeface="Arial Unicode MS" panose="020B0604020202020204" pitchFamily="34" charset="-128"/>
                <a:cs typeface="Times New Roman" panose="02020603050405020304" pitchFamily="18" charset="0"/>
              </a:rPr>
              <a:t>em</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vi-VN" sz="2400" dirty="0">
                <a:latin typeface="Times New Roman" panose="02020603050405020304" pitchFamily="18" charset="0"/>
                <a:ea typeface="Arial Unicode MS" panose="020B0604020202020204" pitchFamily="34" charset="-128"/>
                <a:cs typeface="Times New Roman" panose="02020603050405020304" pitchFamily="18" charset="0"/>
              </a:rPr>
              <a:t>đáp ứng yêu cầu của chương trình GDMN trong bối cảnh dịch Covid-19 diễn biến phức </a:t>
            </a:r>
            <a:r>
              <a:rPr lang="vi-VN" sz="2400" dirty="0" smtClean="0">
                <a:latin typeface="Times New Roman" panose="02020603050405020304" pitchFamily="18" charset="0"/>
                <a:ea typeface="Arial Unicode MS" panose="020B0604020202020204" pitchFamily="34" charset="-128"/>
                <a:cs typeface="Times New Roman" panose="02020603050405020304" pitchFamily="18" charset="0"/>
              </a:rPr>
              <a:t>tạp</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cơ</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sở</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GDMN </a:t>
            </a: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cần</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lưu</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ý </a:t>
            </a: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một</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số</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nội</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 dung </a:t>
            </a:r>
            <a:r>
              <a:rPr lang="en-US" sz="2400" dirty="0" err="1" smtClean="0">
                <a:latin typeface="Times New Roman" panose="02020603050405020304" pitchFamily="18" charset="0"/>
                <a:ea typeface="Arial Unicode MS" panose="020B0604020202020204" pitchFamily="34" charset="-128"/>
                <a:cs typeface="Times New Roman" panose="02020603050405020304" pitchFamily="18" charset="0"/>
              </a:rPr>
              <a:t>sau</a:t>
            </a:r>
            <a:r>
              <a:rPr lang="en-US" sz="2400" dirty="0" smtClean="0">
                <a:latin typeface="Times New Roman" panose="02020603050405020304" pitchFamily="18" charset="0"/>
                <a:ea typeface="Arial Unicode MS" panose="020B0604020202020204" pitchFamily="34" charset="-128"/>
                <a:cs typeface="Times New Roman" panose="02020603050405020304" pitchFamily="18" charset="0"/>
              </a:rPr>
              <a:t>:</a:t>
            </a:r>
          </a:p>
          <a:p>
            <a:pPr>
              <a:spcBef>
                <a:spcPts val="900"/>
              </a:spcBef>
              <a:spcAft>
                <a:spcPts val="900"/>
              </a:spcAft>
            </a:pPr>
            <a:r>
              <a:rPr lang="en-US" sz="2100" dirty="0" smtClean="0">
                <a:latin typeface="Times New Roman" panose="02020603050405020304" pitchFamily="18" charset="0"/>
                <a:ea typeface="Arial Unicode MS" panose="020B0604020202020204" pitchFamily="34" charset="-128"/>
                <a:cs typeface="Times New Roman" panose="02020603050405020304" pitchFamily="18" charset="0"/>
              </a:rPr>
              <a:t>1</a:t>
            </a:r>
            <a:r>
              <a:rPr lang="en-US" sz="2100" dirty="0">
                <a:latin typeface="Times New Roman" panose="02020603050405020304" pitchFamily="18" charset="0"/>
                <a:ea typeface="Arial Unicode MS" panose="020B0604020202020204" pitchFamily="34" charset="-128"/>
                <a:cs typeface="Times New Roman" panose="02020603050405020304" pitchFamily="18" charset="0"/>
              </a:rPr>
              <a:t>. </a:t>
            </a:r>
            <a:r>
              <a:rPr lang="en-US" sz="20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THỰC HIỆN NGHIÊM CÁC QUY ĐỊNH CỦA CHÍNH PHỦ, NGÀNH Y TẾ VỀ CÁC BIỆN PHÁP PHÒNG CHỐNG DỊCH COVID 19. </a:t>
            </a:r>
            <a:endParaRPr lang="en-US" sz="2100" dirty="0" smtClean="0">
              <a:latin typeface="Times New Roman" panose="02020603050405020304" pitchFamily="18" charset="0"/>
              <a:ea typeface="Arial Unicode MS" panose="020B0604020202020204" pitchFamily="34" charset="-128"/>
              <a:cs typeface="Times New Roman" panose="02020603050405020304" pitchFamily="18" charset="0"/>
            </a:endParaRPr>
          </a:p>
          <a:p>
            <a:pPr>
              <a:spcBef>
                <a:spcPts val="900"/>
              </a:spcBef>
              <a:spcAft>
                <a:spcPts val="900"/>
              </a:spcAft>
            </a:pPr>
            <a:r>
              <a:rPr lang="en-US" sz="2400"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2. </a:t>
            </a:r>
            <a:r>
              <a:rPr lang="en-US" sz="2400" dirty="0" err="1"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Đảm</a:t>
            </a:r>
            <a:r>
              <a:rPr lang="en-US" sz="2400"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bảo</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điều</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kiện</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cơ</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sở</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vật</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chất</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đáp</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ứng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yêu</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cầu</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phòng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chống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dịch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bệnh</a:t>
            </a:r>
            <a:endPar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endParaRPr>
          </a:p>
          <a:p>
            <a:pPr>
              <a:spcBef>
                <a:spcPts val="900"/>
              </a:spcBef>
              <a:spcAft>
                <a:spcPts val="900"/>
              </a:spcAft>
            </a:pPr>
            <a:r>
              <a:rPr lang="en-US" sz="2400"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3.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Thực</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hiện</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vệ</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sinh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khử</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khuẩn</a:t>
            </a:r>
            <a:endPar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endParaRPr>
          </a:p>
          <a:p>
            <a:r>
              <a:rPr lang="en-US" sz="2400"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4.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Chú</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trọng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giáo</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dục</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trẻ</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về</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dinh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dưỡng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sức</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khỏe</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để</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trẻ</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thành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thạo</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các</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kỹ</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năng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vệ</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sinh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cá</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nhân</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hình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thành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ở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trẻ</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thói</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quen</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tốt</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trong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sinh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hoạt</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giúp</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bảo</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vệ</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sức</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khỏe</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a:t>
            </a:r>
          </a:p>
          <a:p>
            <a:pPr>
              <a:spcBef>
                <a:spcPts val="900"/>
              </a:spcBef>
              <a:spcAft>
                <a:spcPts val="900"/>
              </a:spcAft>
            </a:pPr>
            <a:r>
              <a:rPr lang="en-US" sz="2400"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5.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Phối</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hợp</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giữa</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nhà</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trường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gia</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đình</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và</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cộng</a:t>
            </a:r>
            <a:r>
              <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đồng</a:t>
            </a:r>
            <a:endParaRPr lang="en-US" sz="24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endParaRPr>
          </a:p>
          <a:p>
            <a:pPr marL="257175" indent="-257175">
              <a:buAutoNum type="arabicPeriod"/>
            </a:pPr>
            <a:endParaRPr lang="en-US" sz="13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a:xfrm>
            <a:off x="914400" y="228600"/>
            <a:ext cx="6629399" cy="609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accent5">
                    <a:lumMod val="75000"/>
                  </a:schemeClr>
                </a:solidFill>
                <a:latin typeface="Times New Roman" panose="02020603050405020304" pitchFamily="18" charset="0"/>
                <a:cs typeface="Times New Roman" panose="02020603050405020304" pitchFamily="18" charset="0"/>
              </a:rPr>
              <a:t>THÔNG TIN PHẢN HỒI</a:t>
            </a:r>
            <a:endParaRPr lang="en-US" sz="21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02392" y="1663426"/>
            <a:ext cx="5096021" cy="3939540"/>
          </a:xfrm>
          <a:prstGeom prst="rect">
            <a:avLst/>
          </a:prstGeom>
        </p:spPr>
        <p:txBody>
          <a:bodyPr wrap="square">
            <a:spAutoFit/>
          </a:bodyPr>
          <a:lstStyle/>
          <a:p>
            <a:pPr>
              <a:spcBef>
                <a:spcPts val="900"/>
              </a:spcBef>
              <a:spcAft>
                <a:spcPts val="900"/>
              </a:spcAft>
            </a:pPr>
            <a:r>
              <a:rPr lang="en-US" sz="2000" dirty="0">
                <a:latin typeface="Times New Roman" panose="02020603050405020304" pitchFamily="18" charset="0"/>
                <a:ea typeface="Arial Unicode MS" panose="020B0604020202020204" pitchFamily="34" charset="-128"/>
                <a:cs typeface="Times New Roman" panose="02020603050405020304" pitchFamily="18" charset="0"/>
              </a:rPr>
              <a:t>- </a:t>
            </a:r>
            <a:r>
              <a:rPr lang="vi-VN" sz="2000" dirty="0">
                <a:latin typeface="Times New Roman" panose="02020603050405020304" pitchFamily="18" charset="0"/>
                <a:ea typeface="Arial Unicode MS" panose="020B0604020202020204" pitchFamily="34" charset="-128"/>
                <a:cs typeface="Times New Roman" panose="02020603050405020304" pitchFamily="18" charset="0"/>
              </a:rPr>
              <a:t>Trang bị đủ các thiết bị y tế phục vụ sơ cấp cứu, chăm sóc sức khỏe ban đầu, dụng cụ đo thân nhiệt… </a:t>
            </a:r>
          </a:p>
          <a:p>
            <a:pPr>
              <a:spcBef>
                <a:spcPts val="900"/>
              </a:spcBef>
              <a:spcAft>
                <a:spcPts val="900"/>
              </a:spcAft>
            </a:pPr>
            <a:r>
              <a:rPr lang="vi-VN" sz="2000" dirty="0">
                <a:latin typeface="Times New Roman" panose="02020603050405020304" pitchFamily="18" charset="0"/>
                <a:ea typeface="Arial Unicode MS" panose="020B0604020202020204" pitchFamily="34" charset="-128"/>
                <a:cs typeface="Times New Roman" panose="02020603050405020304" pitchFamily="18" charset="0"/>
              </a:rPr>
              <a:t>- Trang bị hóa chất khử khuẩn: là chất tẩy rửa thông thường (dung dịch tẩy rửa đa năng) hoặc dung dịch khử khuẩn có chứa 0.05% Clo hoạt tính hoặc dung dịch có chứa ít nhất 60% cồn. </a:t>
            </a:r>
          </a:p>
          <a:p>
            <a:pPr>
              <a:spcBef>
                <a:spcPts val="900"/>
              </a:spcBef>
              <a:spcAft>
                <a:spcPts val="900"/>
              </a:spcAft>
            </a:pPr>
            <a:r>
              <a:rPr lang="vi-VN" sz="2000" dirty="0">
                <a:latin typeface="Times New Roman" panose="02020603050405020304" pitchFamily="18" charset="0"/>
                <a:ea typeface="Arial Unicode MS" panose="020B0604020202020204" pitchFamily="34" charset="-128"/>
                <a:cs typeface="Times New Roman" panose="02020603050405020304" pitchFamily="18" charset="0"/>
              </a:rPr>
              <a:t> - Bố trí nơi rửa tay có đủ xà phòng và nước sạch hoặc dung dịch sát khuẩn tay. Dung dịch sát khuẩn tay phải đặt tại vị trí thuận tiện cho người sử dụng.</a:t>
            </a:r>
          </a:p>
        </p:txBody>
      </p:sp>
      <p:sp>
        <p:nvSpPr>
          <p:cNvPr id="7" name="Rounded Rectangle 6"/>
          <p:cNvSpPr/>
          <p:nvPr/>
        </p:nvSpPr>
        <p:spPr>
          <a:xfrm>
            <a:off x="358726" y="1080231"/>
            <a:ext cx="2838157" cy="4190294"/>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latin typeface="Arial Narrow" panose="020B0606020202030204" pitchFamily="34" charset="0"/>
              </a:rPr>
              <a:t>1. </a:t>
            </a:r>
            <a:r>
              <a:rPr lang="en-US" sz="2100" b="1" dirty="0" err="1" smtClean="0">
                <a:solidFill>
                  <a:srgbClr val="FF0000"/>
                </a:solidFill>
                <a:latin typeface="Arial Narrow" panose="020B0606020202030204" pitchFamily="34" charset="0"/>
              </a:rPr>
              <a:t>Đảm</a:t>
            </a:r>
            <a:r>
              <a:rPr lang="en-US" sz="2100" b="1" dirty="0" smtClean="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bảo</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điều</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kiện</a:t>
            </a:r>
            <a:r>
              <a:rPr lang="en-US" sz="2100" b="1" dirty="0">
                <a:solidFill>
                  <a:srgbClr val="FF0000"/>
                </a:solidFill>
                <a:latin typeface="Arial Narrow" panose="020B0606020202030204" pitchFamily="34" charset="0"/>
              </a:rPr>
              <a:t> </a:t>
            </a:r>
          </a:p>
          <a:p>
            <a:pPr algn="ctr"/>
            <a:r>
              <a:rPr lang="en-US" sz="2100" b="1" dirty="0" err="1">
                <a:solidFill>
                  <a:srgbClr val="FF0000"/>
                </a:solidFill>
                <a:latin typeface="Arial Narrow" panose="020B0606020202030204" pitchFamily="34" charset="0"/>
              </a:rPr>
              <a:t>cơ</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sở</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vật</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chất</a:t>
            </a:r>
            <a:endParaRPr lang="en-US" sz="21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37868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836676" y="533400"/>
            <a:ext cx="7626096" cy="1620012"/>
          </a:xfrm>
        </p:spPr>
        <p:txBody>
          <a:bodyPr>
            <a:normAutofit fontScale="90000"/>
          </a:bodyPr>
          <a:lstStyle/>
          <a:p>
            <a:r>
              <a:rPr lang="pt-BR" altLang="ja-JP" sz="2800" b="1" dirty="0">
                <a:solidFill>
                  <a:srgbClr val="FF0000"/>
                </a:solidFill>
                <a:effectLst/>
                <a:latin typeface="Times New Roman" panose="02020603050405020304" pitchFamily="18" charset="0"/>
                <a:ea typeface="Yu Mincho" panose="02020400000000000000" pitchFamily="18" charset="-128"/>
              </a:rPr>
              <a:t>Vai trò của dinh dưỡng đối với việc phòng chống dịch bệnh, trong đó có dịch COVID-19?</a:t>
            </a:r>
            <a:r>
              <a:rPr lang="en-US" altLang="ja-JP" sz="4000" dirty="0"/>
              <a:t/>
            </a:r>
            <a:br>
              <a:rPr lang="en-US" altLang="ja-JP" sz="4000" dirty="0"/>
            </a:br>
            <a:r>
              <a:rPr lang="en-US" sz="2775" dirty="0">
                <a:latin typeface="Calibri" panose="020F0502020204030204" pitchFamily="34" charset="0"/>
                <a:ea typeface="Yu Mincho" panose="02020400000000000000" pitchFamily="18" charset="-128"/>
                <a:cs typeface="Times New Roman" panose="02020603050405020304" pitchFamily="18" charset="0"/>
              </a:rPr>
              <a:t/>
            </a:r>
            <a:br>
              <a:rPr lang="en-US" sz="2775" dirty="0">
                <a:latin typeface="Calibri" panose="020F0502020204030204" pitchFamily="34" charset="0"/>
                <a:ea typeface="Yu Mincho" panose="02020400000000000000" pitchFamily="18" charset="-128"/>
                <a:cs typeface="Times New Roman" panose="02020603050405020304" pitchFamily="18" charset="0"/>
              </a:rPr>
            </a:br>
            <a:endParaRPr lang="en-US" sz="2775" dirty="0"/>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374125" y="1779509"/>
            <a:ext cx="8088647" cy="2925080"/>
          </a:xfrm>
        </p:spPr>
        <p:txBody>
          <a:bodyPr>
            <a:normAutofit/>
          </a:bodyPr>
          <a:lstStyle/>
          <a:p>
            <a:pPr marL="0" indent="0" algn="just">
              <a:lnSpc>
                <a:spcPct val="100000"/>
              </a:lnSpc>
              <a:buNone/>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Các chất dinh dưỡng trong thức ăn bao gồm chất đạm, chất béo, chất đường bột, vitamin, chất khoáng, nước và chất xơ và được cung cấp cho con người thông qua thực phẩm chúng ta ăn và uống. Khi ăn vào, thức ăn được tiêu hoá, hấp thu và chuyển hoá để sinh năng lượng cho cơ thể hoạt động và tái tạo cũng như tạo ra các yếu tố miễn dịch. Mỗi một loại thực phẩm chứa các chất dinh dưỡng khác nhau, có vai trò khác nhau đối với cơ thể và tuỳ từng đối tượng sẽ có những lựa chọn thực phẩm và chế độ ăn khác nhau. </a:t>
            </a:r>
            <a:endParaRPr lang="en-US" sz="2000" dirty="0"/>
          </a:p>
          <a:p>
            <a:pPr>
              <a:lnSpc>
                <a:spcPct val="100000"/>
              </a:lnSpc>
            </a:pPr>
            <a:endParaRPr lang="en-US" sz="1425" dirty="0"/>
          </a:p>
        </p:txBody>
      </p:sp>
      <p:sp>
        <p:nvSpPr>
          <p:cNvPr id="5" name="Rectangle 4">
            <a:extLst>
              <a:ext uri="{FF2B5EF4-FFF2-40B4-BE49-F238E27FC236}">
                <a16:creationId xmlns:a16="http://schemas.microsoft.com/office/drawing/2014/main" xmlns="" id="{4256609C-E39F-4E5C-816D-B8AE6BA0DFA0}"/>
              </a:ext>
            </a:extLst>
          </p:cNvPr>
          <p:cNvSpPr/>
          <p:nvPr/>
        </p:nvSpPr>
        <p:spPr>
          <a:xfrm>
            <a:off x="410085" y="4114800"/>
            <a:ext cx="7945937"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Dinh</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dưỡng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có</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vai</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trò</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quan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trọng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trong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việc</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điều</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hoà</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hệ</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miễn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dịch</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của</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cơ</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thể</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Dinh</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dưỡng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cung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cung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cấp</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các</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nguyên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liệu</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cho</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cơ</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thể</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con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người</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tạo</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ra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hệ</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miễn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dịch</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Do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vậy</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cần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thường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xuyên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chế</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độ</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ăn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uống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khoa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học</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hợp</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lí</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và</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duy</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trì</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lối</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sống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lành</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mạnh</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rèn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luyện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thể</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lực</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đều</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đặn</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để</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có</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sức</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khoẻ</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tốt</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phòng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chống</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dịch</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 </a:t>
            </a:r>
            <a:r>
              <a:rPr lang="en-US" sz="2000" b="1" i="1" dirty="0" err="1">
                <a:latin typeface="Times New Roman" panose="02020603050405020304" pitchFamily="18" charset="0"/>
                <a:ea typeface="Yu Mincho" panose="02020400000000000000" pitchFamily="18" charset="-128"/>
                <a:cs typeface="Times New Roman" panose="02020603050405020304" pitchFamily="18" charset="0"/>
              </a:rPr>
              <a:t>bệnh</a:t>
            </a:r>
            <a:r>
              <a:rPr lang="en-US" sz="2000" b="1" i="1" dirty="0">
                <a:latin typeface="Times New Roman" panose="02020603050405020304" pitchFamily="18" charset="0"/>
                <a:ea typeface="Yu Mincho" panose="02020400000000000000" pitchFamily="18" charset="-128"/>
                <a:cs typeface="Times New Roman" panose="02020603050405020304" pitchFamily="18" charset="0"/>
              </a:rPr>
              <a:t>.</a:t>
            </a:r>
            <a:endParaRPr lang="en-US" sz="2000" b="1" dirty="0">
              <a:latin typeface="Calibri" panose="020F0502020204030204" pitchFamily="34" charset="0"/>
              <a:ea typeface="Yu Mincho" panose="02020400000000000000" pitchFamily="18" charset="-128"/>
              <a:cs typeface="Times New Roman" panose="02020603050405020304" pitchFamily="18" charset="0"/>
            </a:endParaRPr>
          </a:p>
          <a:p>
            <a:pPr algn="ctr"/>
            <a:endParaRPr lang="en-US" sz="1350" dirty="0"/>
          </a:p>
        </p:txBody>
      </p:sp>
    </p:spTree>
    <p:extLst>
      <p:ext uri="{BB962C8B-B14F-4D97-AF65-F5344CB8AC3E}">
        <p14:creationId xmlns:p14="http://schemas.microsoft.com/office/powerpoint/2010/main" val="2952865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54147" y="1265827"/>
            <a:ext cx="2838157" cy="4190294"/>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latin typeface="Arial Narrow" panose="020B0606020202030204" pitchFamily="34" charset="0"/>
              </a:rPr>
              <a:t>1. </a:t>
            </a:r>
            <a:r>
              <a:rPr lang="en-US" sz="2100" b="1" dirty="0" err="1" smtClean="0">
                <a:solidFill>
                  <a:srgbClr val="FF0000"/>
                </a:solidFill>
                <a:latin typeface="Arial Narrow" panose="020B0606020202030204" pitchFamily="34" charset="0"/>
              </a:rPr>
              <a:t>Đảm</a:t>
            </a:r>
            <a:r>
              <a:rPr lang="en-US" sz="2100" b="1" dirty="0" smtClean="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bảo</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điều</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kiện</a:t>
            </a:r>
            <a:r>
              <a:rPr lang="en-US" sz="2100" b="1" dirty="0">
                <a:solidFill>
                  <a:srgbClr val="FF0000"/>
                </a:solidFill>
                <a:latin typeface="Arial Narrow" panose="020B0606020202030204" pitchFamily="34" charset="0"/>
              </a:rPr>
              <a:t> </a:t>
            </a:r>
          </a:p>
          <a:p>
            <a:pPr algn="ctr"/>
            <a:r>
              <a:rPr lang="en-US" sz="2100" b="1" dirty="0" err="1">
                <a:solidFill>
                  <a:srgbClr val="FF0000"/>
                </a:solidFill>
                <a:latin typeface="Arial Narrow" panose="020B0606020202030204" pitchFamily="34" charset="0"/>
              </a:rPr>
              <a:t>cơ</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sở</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vật</a:t>
            </a:r>
            <a:r>
              <a:rPr lang="en-US" sz="2100" b="1" dirty="0">
                <a:solidFill>
                  <a:srgbClr val="FF0000"/>
                </a:solidFill>
                <a:latin typeface="Arial Narrow" panose="020B0606020202030204" pitchFamily="34" charset="0"/>
              </a:rPr>
              <a:t> </a:t>
            </a:r>
            <a:r>
              <a:rPr lang="en-US" sz="2100" b="1" dirty="0" err="1">
                <a:solidFill>
                  <a:srgbClr val="FF0000"/>
                </a:solidFill>
                <a:latin typeface="Arial Narrow" panose="020B0606020202030204" pitchFamily="34" charset="0"/>
              </a:rPr>
              <a:t>chất</a:t>
            </a:r>
            <a:endParaRPr lang="en-US" sz="2100" b="1" dirty="0">
              <a:solidFill>
                <a:srgbClr val="FF0000"/>
              </a:solidFill>
              <a:latin typeface="Arial Narrow" panose="020B0606020202030204" pitchFamily="34" charset="0"/>
            </a:endParaRPr>
          </a:p>
        </p:txBody>
      </p:sp>
      <p:sp>
        <p:nvSpPr>
          <p:cNvPr id="2" name="Rectangle 1"/>
          <p:cNvSpPr/>
          <p:nvPr/>
        </p:nvSpPr>
        <p:spPr>
          <a:xfrm>
            <a:off x="3998741" y="1648558"/>
            <a:ext cx="4526281" cy="3323987"/>
          </a:xfrm>
          <a:prstGeom prst="rect">
            <a:avLst/>
          </a:prstGeom>
        </p:spPr>
        <p:txBody>
          <a:bodyPr wrap="square">
            <a:spAutoFit/>
          </a:bodyPr>
          <a:lstStyle/>
          <a:p>
            <a:pPr>
              <a:spcBef>
                <a:spcPts val="900"/>
              </a:spcBef>
              <a:spcAft>
                <a:spcPts val="900"/>
              </a:spcAft>
            </a:pPr>
            <a:r>
              <a:rPr lang="vi-VN" sz="2000" dirty="0">
                <a:latin typeface="Times New Roman" panose="02020603050405020304" pitchFamily="18" charset="0"/>
                <a:ea typeface="Arial Unicode MS" panose="020B0604020202020204" pitchFamily="34" charset="-128"/>
                <a:cs typeface="Times New Roman" panose="02020603050405020304" pitchFamily="18" charset="0"/>
              </a:rPr>
              <a:t>- Đảm bảo đủ nước uống hợp vệ sinh; mỗi trẻ có một cốc uống nước dùng riêng được vệ sinh sạch sẽ; không dùng chung các đồ dùng cá nhân.</a:t>
            </a:r>
          </a:p>
          <a:p>
            <a:pPr>
              <a:spcBef>
                <a:spcPts val="900"/>
              </a:spcBef>
              <a:spcAft>
                <a:spcPts val="900"/>
              </a:spcAft>
            </a:pPr>
            <a:r>
              <a:rPr lang="vi-VN" sz="2000" dirty="0">
                <a:latin typeface="Times New Roman" panose="02020603050405020304" pitchFamily="18" charset="0"/>
                <a:ea typeface="Arial Unicode MS" panose="020B0604020202020204" pitchFamily="34" charset="-128"/>
                <a:cs typeface="Times New Roman" panose="02020603050405020304" pitchFamily="18" charset="0"/>
              </a:rPr>
              <a:t>- Nhà bếp bảo đảm các điều kiện an toàn thực phẩm theo quy định</a:t>
            </a:r>
          </a:p>
          <a:p>
            <a:pPr>
              <a:spcBef>
                <a:spcPts val="900"/>
              </a:spcBef>
              <a:spcAft>
                <a:spcPts val="900"/>
              </a:spcAft>
            </a:pPr>
            <a:r>
              <a:rPr lang="vi-VN" sz="2000" dirty="0">
                <a:latin typeface="Times New Roman" panose="02020603050405020304" pitchFamily="18" charset="0"/>
                <a:ea typeface="Arial Unicode MS" panose="020B0604020202020204" pitchFamily="34" charset="-128"/>
                <a:cs typeface="Times New Roman" panose="02020603050405020304" pitchFamily="18" charset="0"/>
              </a:rPr>
              <a:t>- Bố trí đủ thùng đựng rác và chất thải có nắp đậy kín, đặt ở vị trí thuận tiện và thực hiện thu gom, xử lý hàng ngày.</a:t>
            </a:r>
          </a:p>
        </p:txBody>
      </p:sp>
    </p:spTree>
    <p:extLst>
      <p:ext uri="{BB962C8B-B14F-4D97-AF65-F5344CB8AC3E}">
        <p14:creationId xmlns:p14="http://schemas.microsoft.com/office/powerpoint/2010/main" val="30058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9" y="1085851"/>
            <a:ext cx="7543802" cy="488852"/>
          </a:xfrm>
        </p:spPr>
        <p:txBody>
          <a:bodyPr>
            <a:normAutofit fontScale="90000"/>
          </a:bodyPr>
          <a:lstStyle/>
          <a:p>
            <a:r>
              <a:rPr lang="en-US" dirty="0" smtClean="0">
                <a:solidFill>
                  <a:srgbClr val="C00000"/>
                </a:solidFill>
              </a:rPr>
              <a:t>2. </a:t>
            </a:r>
            <a:r>
              <a:rPr lang="en-US" dirty="0" err="1" smtClean="0">
                <a:solidFill>
                  <a:srgbClr val="C00000"/>
                </a:solidFill>
              </a:rPr>
              <a:t>Công</a:t>
            </a:r>
            <a:r>
              <a:rPr lang="en-US" dirty="0" smtClean="0">
                <a:solidFill>
                  <a:srgbClr val="C00000"/>
                </a:solidFill>
              </a:rPr>
              <a:t> </a:t>
            </a:r>
            <a:r>
              <a:rPr lang="en-US" dirty="0" err="1">
                <a:solidFill>
                  <a:srgbClr val="C00000"/>
                </a:solidFill>
              </a:rPr>
              <a:t>tác</a:t>
            </a:r>
            <a:r>
              <a:rPr lang="en-US" dirty="0">
                <a:solidFill>
                  <a:srgbClr val="C00000"/>
                </a:solidFill>
              </a:rPr>
              <a:t> </a:t>
            </a:r>
            <a:r>
              <a:rPr lang="en-US" dirty="0" err="1">
                <a:solidFill>
                  <a:srgbClr val="C00000"/>
                </a:solidFill>
              </a:rPr>
              <a:t>vệ</a:t>
            </a:r>
            <a:r>
              <a:rPr lang="en-US" dirty="0">
                <a:solidFill>
                  <a:srgbClr val="C00000"/>
                </a:solidFill>
              </a:rPr>
              <a:t> </a:t>
            </a:r>
            <a:r>
              <a:rPr lang="en-US" dirty="0" err="1">
                <a:solidFill>
                  <a:srgbClr val="C00000"/>
                </a:solidFill>
              </a:rPr>
              <a:t>sinh</a:t>
            </a:r>
            <a:r>
              <a:rPr lang="en-US" dirty="0">
                <a:solidFill>
                  <a:srgbClr val="C00000"/>
                </a:solidFill>
              </a:rPr>
              <a:t>, </a:t>
            </a:r>
            <a:r>
              <a:rPr lang="en-US" dirty="0" err="1">
                <a:solidFill>
                  <a:srgbClr val="C00000"/>
                </a:solidFill>
              </a:rPr>
              <a:t>khử</a:t>
            </a:r>
            <a:r>
              <a:rPr lang="en-US" dirty="0">
                <a:solidFill>
                  <a:srgbClr val="C00000"/>
                </a:solidFill>
              </a:rPr>
              <a:t> </a:t>
            </a:r>
            <a:r>
              <a:rPr lang="en-US" dirty="0" err="1">
                <a:solidFill>
                  <a:srgbClr val="C00000"/>
                </a:solidFill>
              </a:rPr>
              <a:t>khuẩn</a:t>
            </a:r>
            <a:endParaRPr lang="en-US" dirty="0">
              <a:solidFill>
                <a:srgbClr val="C00000"/>
              </a:solidFill>
            </a:endParaRPr>
          </a:p>
        </p:txBody>
      </p:sp>
      <p:sp>
        <p:nvSpPr>
          <p:cNvPr id="4" name="Content Placeholder 3"/>
          <p:cNvSpPr>
            <a:spLocks noGrp="1"/>
          </p:cNvSpPr>
          <p:nvPr>
            <p:ph sz="half" idx="2"/>
          </p:nvPr>
        </p:nvSpPr>
        <p:spPr>
          <a:xfrm>
            <a:off x="4629150" y="1585253"/>
            <a:ext cx="4127989" cy="4030394"/>
          </a:xfrm>
        </p:spPr>
        <p:txBody>
          <a:bodyPr>
            <a:normAutofit fontScale="92500" lnSpcReduction="20000"/>
          </a:bodyPr>
          <a:lstStyle/>
          <a:p>
            <a:endParaRPr lang="vi-VN" dirty="0"/>
          </a:p>
          <a:p>
            <a:r>
              <a:rPr lang="vi-VN" sz="2100" dirty="0"/>
              <a:t>Bàn ghế, tay nắm cửa, tay vịn cầu thang, tay vịn lan can, nút bấm thang máy: tối thiểu 2 lần/ngày hoặc khi cần thiết.</a:t>
            </a:r>
          </a:p>
          <a:p>
            <a:r>
              <a:rPr lang="vi-VN" sz="2100" dirty="0"/>
              <a:t>Sàn nhà, phòng học, phòng chức năng, khu vệ sinh...</a:t>
            </a:r>
          </a:p>
          <a:p>
            <a:r>
              <a:rPr lang="vi-VN" sz="2100" dirty="0"/>
              <a:t>Đồ chơi, thiết bị giáo dục sau mỗi buổi học hoặc khi thấy bị bẩn </a:t>
            </a:r>
          </a:p>
          <a:p>
            <a:r>
              <a:rPr lang="vi-VN" sz="2100" dirty="0"/>
              <a:t>Đồ chơi, thiết bị giáo dục sau mỗi buổi học hoặc khi thấy bị bẩn.</a:t>
            </a:r>
          </a:p>
          <a:p>
            <a:r>
              <a:rPr lang="vi-VN" sz="2100" dirty="0"/>
              <a:t>Tay nắm cửa xe, tay vịn, ghế ngồi,</a:t>
            </a:r>
            <a:r>
              <a:rPr lang="vi-VN" dirty="0"/>
              <a:t> </a:t>
            </a:r>
            <a:r>
              <a:rPr lang="vi-VN" sz="2100" dirty="0"/>
              <a:t>cửa sổ, sàn xe ...của phương tiện đưa đón</a:t>
            </a:r>
            <a:r>
              <a:rPr lang="en-US" sz="2100" dirty="0"/>
              <a:t> </a:t>
            </a:r>
            <a:r>
              <a:rPr lang="en-US" sz="2100" dirty="0" err="1"/>
              <a:t>trẻ</a:t>
            </a:r>
            <a:r>
              <a:rPr lang="en-US" sz="2100" dirty="0"/>
              <a:t> </a:t>
            </a:r>
            <a:r>
              <a:rPr lang="en-US" sz="2100" dirty="0" err="1"/>
              <a:t>sau</a:t>
            </a:r>
            <a:r>
              <a:rPr lang="en-US" sz="2100" dirty="0"/>
              <a:t> </a:t>
            </a:r>
            <a:r>
              <a:rPr lang="en-US" sz="2100" dirty="0" err="1"/>
              <a:t>mỗi</a:t>
            </a:r>
            <a:r>
              <a:rPr lang="en-US" sz="2100" dirty="0"/>
              <a:t> </a:t>
            </a:r>
            <a:r>
              <a:rPr lang="en-US" sz="2100" dirty="0" err="1"/>
              <a:t>lan</a:t>
            </a:r>
            <a:endParaRPr lang="vi-VN" sz="2100" dirty="0"/>
          </a:p>
        </p:txBody>
      </p:sp>
      <p:sp>
        <p:nvSpPr>
          <p:cNvPr id="6" name="Rounded Rectangle 5"/>
          <p:cNvSpPr/>
          <p:nvPr/>
        </p:nvSpPr>
        <p:spPr>
          <a:xfrm>
            <a:off x="232117" y="1806819"/>
            <a:ext cx="4051496" cy="844062"/>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50000"/>
                  </a:schemeClr>
                </a:solidFill>
                <a:latin typeface="Times New Roman" panose="02020603050405020304" pitchFamily="18" charset="0"/>
                <a:cs typeface="Times New Roman" panose="02020603050405020304" pitchFamily="18" charset="0"/>
              </a:rPr>
              <a:t>Vệ</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sinh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lớp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trước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khi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đón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trẻ</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đến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khi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vào</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năm</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học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mới</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7" name="Right Arrow 6"/>
          <p:cNvSpPr/>
          <p:nvPr/>
        </p:nvSpPr>
        <p:spPr>
          <a:xfrm>
            <a:off x="400929" y="2742321"/>
            <a:ext cx="4228221" cy="141732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accent1">
                    <a:lumMod val="75000"/>
                  </a:schemeClr>
                </a:solidFill>
                <a:latin typeface="Times New Roman" panose="02020603050405020304" pitchFamily="18" charset="0"/>
                <a:cs typeface="Times New Roman" panose="02020603050405020304" pitchFamily="18" charset="0"/>
              </a:rPr>
              <a:t>Thực hiện vệ sinh, khử khuẩn bề mặt hàng ngày, ưu tiên biện pháp lau rửa</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94957" y="4275700"/>
            <a:ext cx="4534193" cy="12871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bg1"/>
                </a:solidFill>
                <a:latin typeface="Times New Roman" panose="02020603050405020304" pitchFamily="18" charset="0"/>
                <a:cs typeface="Times New Roman" panose="02020603050405020304" pitchFamily="18" charset="0"/>
              </a:rPr>
              <a:t>Tăng cường thông khí tại lớp học bằng cách mở cửa ra vào và cửa sổ, sử dụng quạt. Nếu sử dụng điều hòa trong lớp học, cuối buổi học phải mở cửa phòng học tạo sự thông thoáng.</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05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22496" y="533400"/>
            <a:ext cx="53211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anose="02020603050405020304" pitchFamily="18" charset="0"/>
                <a:cs typeface="Times New Roman" panose="02020603050405020304" pitchFamily="18" charset="0"/>
              </a:rPr>
              <a:t>3. </a:t>
            </a:r>
            <a:r>
              <a:rPr lang="en-US" sz="2800" b="1" dirty="0" err="1" smtClean="0">
                <a:solidFill>
                  <a:schemeClr val="bg1"/>
                </a:solidFill>
                <a:latin typeface="Times New Roman" panose="02020603050405020304" pitchFamily="18" charset="0"/>
                <a:cs typeface="Times New Roman" panose="02020603050405020304" pitchFamily="18" charset="0"/>
              </a:rPr>
              <a:t>Nội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dung </a:t>
            </a:r>
            <a:r>
              <a:rPr lang="en-US" sz="2800" b="1" dirty="0" err="1">
                <a:solidFill>
                  <a:schemeClr val="bg1"/>
                </a:solidFill>
                <a:latin typeface="Times New Roman" panose="02020603050405020304" pitchFamily="18" charset="0"/>
                <a:cs typeface="Times New Roman" panose="02020603050405020304" pitchFamily="18" charset="0"/>
              </a:rPr>
              <a:t>giáo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dục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trẻ</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622496" y="2676117"/>
            <a:ext cx="2764301" cy="134451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Rèn</a:t>
            </a:r>
            <a:r>
              <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kỹ</a:t>
            </a:r>
            <a:r>
              <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năng</a:t>
            </a:r>
            <a:endPar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Rounded Rectangle 9"/>
          <p:cNvSpPr/>
          <p:nvPr/>
        </p:nvSpPr>
        <p:spPr>
          <a:xfrm>
            <a:off x="3513405" y="2363729"/>
            <a:ext cx="3713872" cy="2144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spcBef>
                <a:spcPts val="900"/>
              </a:spcBef>
              <a:spcAft>
                <a:spcPts val="1350"/>
              </a:spcAft>
              <a:buFontTx/>
              <a:buChar char="-"/>
            </a:pP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Rửa</a:t>
            </a: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tay</a:t>
            </a: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đúng</a:t>
            </a: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cách</a:t>
            </a: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spcBef>
                <a:spcPts val="900"/>
              </a:spcBef>
              <a:spcAft>
                <a:spcPts val="1350"/>
              </a:spcAft>
            </a:pP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Đeo</a:t>
            </a: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khẩu</a:t>
            </a: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trang</a:t>
            </a: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đúng</a:t>
            </a:r>
            <a:r>
              <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cách</a:t>
            </a:r>
            <a:endPar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ts val="900"/>
              </a:spcBef>
              <a:spcAft>
                <a:spcPts val="1350"/>
              </a:spcAft>
            </a:pPr>
            <a:endParaRPr lang="en-US" sz="20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0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8311" y="745930"/>
            <a:ext cx="4062046" cy="5197499"/>
          </a:xfrm>
          <a:prstGeom prst="rect">
            <a:avLst/>
          </a:prstGeom>
        </p:spPr>
      </p:pic>
      <p:sp>
        <p:nvSpPr>
          <p:cNvPr id="3" name="Rectangle 2"/>
          <p:cNvSpPr/>
          <p:nvPr/>
        </p:nvSpPr>
        <p:spPr>
          <a:xfrm>
            <a:off x="274321" y="2038936"/>
            <a:ext cx="4135901" cy="2931572"/>
          </a:xfrm>
          <a:prstGeom prst="rect">
            <a:avLst/>
          </a:prstGeom>
        </p:spPr>
        <p:txBody>
          <a:bodyPr wrap="square">
            <a:spAutoFit/>
          </a:bodyPr>
          <a:lstStyle/>
          <a:p>
            <a:pPr algn="just">
              <a:spcAft>
                <a:spcPts val="900"/>
              </a:spcAft>
            </a:pPr>
            <a:r>
              <a:rPr lang="en-US" sz="21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Giáo</a:t>
            </a:r>
            <a:r>
              <a:rPr lang="en-US" sz="21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1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dục</a:t>
            </a:r>
            <a:r>
              <a:rPr lang="en-US" sz="21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1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trẻ</a:t>
            </a:r>
            <a:r>
              <a:rPr lang="en-US" sz="21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1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hình</a:t>
            </a:r>
            <a:r>
              <a:rPr lang="en-US" sz="21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1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thành</a:t>
            </a:r>
            <a:r>
              <a:rPr lang="en-US" sz="21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t</a:t>
            </a:r>
            <a:r>
              <a:rPr lang="vi-VN" sz="21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hói quen rửa tay vào các thời điểm: </a:t>
            </a:r>
          </a:p>
          <a:p>
            <a:pPr algn="just">
              <a:spcAft>
                <a:spcPts val="900"/>
              </a:spcAft>
            </a:pPr>
            <a:r>
              <a:rPr lang="vi-VN" sz="2100" dirty="0">
                <a:latin typeface="Arial Unicode MS" panose="020B0604020202020204" pitchFamily="34" charset="-128"/>
                <a:ea typeface="Arial Unicode MS" panose="020B0604020202020204" pitchFamily="34" charset="-128"/>
                <a:cs typeface="Arial Unicode MS" panose="020B0604020202020204" pitchFamily="34" charset="-128"/>
              </a:rPr>
              <a:t>+ Trước khi vào lớp</a:t>
            </a:r>
          </a:p>
          <a:p>
            <a:pPr algn="just">
              <a:spcAft>
                <a:spcPts val="900"/>
              </a:spcAft>
            </a:pPr>
            <a:r>
              <a:rPr lang="vi-VN" sz="2100" dirty="0">
                <a:latin typeface="Arial Unicode MS" panose="020B0604020202020204" pitchFamily="34" charset="-128"/>
                <a:ea typeface="Arial Unicode MS" panose="020B0604020202020204" pitchFamily="34" charset="-128"/>
                <a:cs typeface="Arial Unicode MS" panose="020B0604020202020204" pitchFamily="34" charset="-128"/>
              </a:rPr>
              <a:t>+ Trước và sau khi ăn</a:t>
            </a:r>
          </a:p>
          <a:p>
            <a:pPr algn="just">
              <a:spcAft>
                <a:spcPts val="900"/>
              </a:spcAft>
            </a:pPr>
            <a:r>
              <a:rPr lang="vi-VN" sz="2100" dirty="0">
                <a:latin typeface="Arial Unicode MS" panose="020B0604020202020204" pitchFamily="34" charset="-128"/>
                <a:ea typeface="Arial Unicode MS" panose="020B0604020202020204" pitchFamily="34" charset="-128"/>
                <a:cs typeface="Arial Unicode MS" panose="020B0604020202020204" pitchFamily="34" charset="-128"/>
              </a:rPr>
              <a:t> + Sau khi ra chơi, nghỉ giữa giờ</a:t>
            </a:r>
          </a:p>
          <a:p>
            <a:pPr algn="just">
              <a:spcAft>
                <a:spcPts val="900"/>
              </a:spcAft>
            </a:pPr>
            <a:r>
              <a:rPr lang="vi-VN" sz="2100" dirty="0">
                <a:latin typeface="Arial Unicode MS" panose="020B0604020202020204" pitchFamily="34" charset="-128"/>
                <a:ea typeface="Arial Unicode MS" panose="020B0604020202020204" pitchFamily="34" charset="-128"/>
                <a:cs typeface="Arial Unicode MS" panose="020B0604020202020204" pitchFamily="34" charset="-128"/>
              </a:rPr>
              <a:t>+ Sau khi đi vệ sinh</a:t>
            </a:r>
          </a:p>
          <a:p>
            <a:pPr algn="just">
              <a:spcAft>
                <a:spcPts val="900"/>
              </a:spcAft>
            </a:pPr>
            <a:r>
              <a:rPr lang="vi-VN" sz="2100" dirty="0">
                <a:latin typeface="Arial Unicode MS" panose="020B0604020202020204" pitchFamily="34" charset="-128"/>
                <a:ea typeface="Arial Unicode MS" panose="020B0604020202020204" pitchFamily="34" charset="-128"/>
                <a:cs typeface="Arial Unicode MS" panose="020B0604020202020204" pitchFamily="34" charset="-128"/>
              </a:rPr>
              <a:t>+ Khi tay bẩn</a:t>
            </a:r>
          </a:p>
        </p:txBody>
      </p:sp>
    </p:spTree>
    <p:extLst>
      <p:ext uri="{BB962C8B-B14F-4D97-AF65-F5344CB8AC3E}">
        <p14:creationId xmlns:p14="http://schemas.microsoft.com/office/powerpoint/2010/main" val="25836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8105" y="968034"/>
            <a:ext cx="4491111" cy="5032717"/>
          </a:xfrm>
          <a:prstGeom prst="rect">
            <a:avLst/>
          </a:prstGeom>
        </p:spPr>
      </p:pic>
      <p:pic>
        <p:nvPicPr>
          <p:cNvPr id="3" name="Picture 2"/>
          <p:cNvPicPr>
            <a:picLocks noChangeAspect="1"/>
          </p:cNvPicPr>
          <p:nvPr/>
        </p:nvPicPr>
        <p:blipFill>
          <a:blip r:embed="rId3"/>
          <a:stretch>
            <a:fillRect/>
          </a:stretch>
        </p:blipFill>
        <p:spPr>
          <a:xfrm>
            <a:off x="85810" y="1081453"/>
            <a:ext cx="4092295" cy="4805876"/>
          </a:xfrm>
          <a:prstGeom prst="rect">
            <a:avLst/>
          </a:prstGeom>
        </p:spPr>
      </p:pic>
    </p:spTree>
    <p:extLst>
      <p:ext uri="{BB962C8B-B14F-4D97-AF65-F5344CB8AC3E}">
        <p14:creationId xmlns:p14="http://schemas.microsoft.com/office/powerpoint/2010/main" val="33931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856" y="857251"/>
            <a:ext cx="4617720" cy="4547399"/>
          </a:xfrm>
          <a:prstGeom prst="rect">
            <a:avLst/>
          </a:prstGeom>
        </p:spPr>
        <p:txBody>
          <a:bodyPr wrap="square">
            <a:spAutoFit/>
          </a:bodyPr>
          <a:lstStyle/>
          <a:p>
            <a:pPr>
              <a:spcAft>
                <a:spcPts val="900"/>
              </a:spcAft>
            </a:pPr>
            <a:r>
              <a:rPr lang="vi-VN" b="1"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Một số nội dung giáo viên </a:t>
            </a:r>
            <a:r>
              <a:rPr lang="en-US" b="1" dirty="0" err="1"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cần</a:t>
            </a:r>
            <a:r>
              <a:rPr lang="vi-VN" b="1" dirty="0"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vi-VN" b="1"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thường xuyên giáo dục trẻ khi sử dụng khẩu trang:</a:t>
            </a:r>
          </a:p>
          <a:p>
            <a:pPr>
              <a:spcAft>
                <a:spcPts val="90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Khi đeo khẩu trang, kéo khẩu trang che kín cả mũi lẫn miệng</a:t>
            </a:r>
          </a:p>
          <a:p>
            <a:pPr>
              <a:spcAft>
                <a:spcPts val="90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Trong suốt thời gian đeo khẩu trang, tránh không chạm tay vào mặt ngoài khẩu trang. Không kéo khẩu trang xuống cằm hoặc cổ.</a:t>
            </a:r>
          </a:p>
          <a:p>
            <a:pPr>
              <a:spcAft>
                <a:spcPts val="90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Khi tháo khẩu trang chỉ cầm vào phần dây đeo qua tai để tháo. Tránh cầm vào mặt ngoài khẩu trang và vệ sinh tay sau khi tháo khẩu trang.</a:t>
            </a:r>
          </a:p>
          <a:p>
            <a:pPr>
              <a:spcAft>
                <a:spcPts val="90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Bỏ khẩu trang y tế vào thùng rác.</a:t>
            </a:r>
          </a:p>
          <a:p>
            <a:pPr>
              <a:spcAft>
                <a:spcPts val="90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Nhắc bố mẹ hàng ngày giặt khẩu trang vải bằng xà phòng để dùng cho lần sau</a:t>
            </a:r>
          </a:p>
        </p:txBody>
      </p:sp>
      <p:pic>
        <p:nvPicPr>
          <p:cNvPr id="4" name="Picture 3"/>
          <p:cNvPicPr>
            <a:picLocks noChangeAspect="1"/>
          </p:cNvPicPr>
          <p:nvPr/>
        </p:nvPicPr>
        <p:blipFill>
          <a:blip r:embed="rId2"/>
          <a:stretch>
            <a:fillRect/>
          </a:stretch>
        </p:blipFill>
        <p:spPr>
          <a:xfrm>
            <a:off x="4815553" y="1394437"/>
            <a:ext cx="3923116" cy="3987130"/>
          </a:xfrm>
          <a:prstGeom prst="rect">
            <a:avLst/>
          </a:prstGeom>
        </p:spPr>
      </p:pic>
    </p:spTree>
    <p:extLst>
      <p:ext uri="{BB962C8B-B14F-4D97-AF65-F5344CB8AC3E}">
        <p14:creationId xmlns:p14="http://schemas.microsoft.com/office/powerpoint/2010/main" val="179659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8400" y="533400"/>
            <a:ext cx="4019136" cy="644708"/>
          </a:xfrm>
          <a:prstGeom prst="rect">
            <a:avLst/>
          </a:prstGeom>
        </p:spPr>
      </p:pic>
      <p:sp>
        <p:nvSpPr>
          <p:cNvPr id="4" name="Rectangle 3"/>
          <p:cNvSpPr/>
          <p:nvPr/>
        </p:nvSpPr>
        <p:spPr>
          <a:xfrm>
            <a:off x="358726" y="1732383"/>
            <a:ext cx="7913077" cy="3865161"/>
          </a:xfrm>
          <a:prstGeom prst="rect">
            <a:avLst/>
          </a:prstGeom>
        </p:spPr>
        <p:txBody>
          <a:bodyPr wrap="square">
            <a:spAutoFit/>
          </a:bodyPr>
          <a:lstStyle/>
          <a:p>
            <a:pPr>
              <a:spcAft>
                <a:spcPts val="45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Che mũi, miệng khi ho hoặc hắt hơi (tốt nhất bằng giấy lau sạch, khăn vải hoặc khăn tay, hoặc ống tay áo để làm giảm phát tán dịch tiết đường hô hấp). Vứt bỏ khăn, giấy che mũi, miệng vào thùng rác và rửa sạch tay. </a:t>
            </a:r>
          </a:p>
          <a:p>
            <a:pPr>
              <a:spcAft>
                <a:spcPts val="45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Không đưa tay lên mắt, mũi, miệng</a:t>
            </a:r>
          </a:p>
          <a:p>
            <a:pPr>
              <a:spcAft>
                <a:spcPts val="45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Không dùng chung các đồ dùng cá nhân như cốc, bình nước, khăn mặt, khăn lau tay, gối, chăn…</a:t>
            </a:r>
          </a:p>
          <a:p>
            <a:pPr>
              <a:spcAft>
                <a:spcPts val="45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Không tụ tập đông người.</a:t>
            </a:r>
          </a:p>
          <a:p>
            <a:pPr>
              <a:spcAft>
                <a:spcPts val="45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Nếu thấy mình hoặc bạn khác có sốt, ho, đau họng, khó thở thì báo ngay cho cô giáo </a:t>
            </a:r>
          </a:p>
          <a:p>
            <a:pPr>
              <a:spcAft>
                <a:spcPts val="45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Tránh kỳ thị, xa lánh hay trêu chọc bạn bè khi họ bị ốm</a:t>
            </a:r>
          </a:p>
          <a:p>
            <a:pPr>
              <a:spcAft>
                <a:spcPts val="45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Không khạc, nhổ bừa bãi</a:t>
            </a:r>
          </a:p>
          <a:p>
            <a:pPr>
              <a:spcAft>
                <a:spcPts val="450"/>
              </a:spcAft>
            </a:pPr>
            <a:r>
              <a:rPr lang="vi-VN" dirty="0">
                <a:latin typeface="Arial Unicode MS" panose="020B0604020202020204" pitchFamily="34" charset="-128"/>
                <a:ea typeface="Arial Unicode MS" panose="020B0604020202020204" pitchFamily="34" charset="-128"/>
                <a:cs typeface="Arial Unicode MS" panose="020B0604020202020204" pitchFamily="34" charset="-128"/>
              </a:rPr>
              <a:t>- Bỏ rác đúng nơi quy định</a:t>
            </a:r>
          </a:p>
        </p:txBody>
      </p:sp>
    </p:spTree>
    <p:extLst>
      <p:ext uri="{BB962C8B-B14F-4D97-AF65-F5344CB8AC3E}">
        <p14:creationId xmlns:p14="http://schemas.microsoft.com/office/powerpoint/2010/main" val="325104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a:solidFill>
                  <a:srgbClr val="FF0000"/>
                </a:solidFill>
              </a:rPr>
              <a:t>4. Phối hợp giữa nhà trường, gia đình và cộng đồng</a:t>
            </a:r>
            <a:endParaRPr lang="en-US" sz="2800" dirty="0">
              <a:solidFill>
                <a:srgbClr val="FF0000"/>
              </a:solidFill>
            </a:endParaRPr>
          </a:p>
        </p:txBody>
      </p:sp>
      <p:sp>
        <p:nvSpPr>
          <p:cNvPr id="3" name="Content Placeholder 2"/>
          <p:cNvSpPr>
            <a:spLocks noGrp="1"/>
          </p:cNvSpPr>
          <p:nvPr>
            <p:ph idx="1"/>
          </p:nvPr>
        </p:nvSpPr>
        <p:spPr>
          <a:xfrm>
            <a:off x="126610" y="2171700"/>
            <a:ext cx="3882683" cy="3171825"/>
          </a:xfrm>
        </p:spPr>
        <p:txBody>
          <a:bodyPr>
            <a:normAutofit fontScale="77500" lnSpcReduction="20000"/>
          </a:bodyPr>
          <a:lstStyle/>
          <a:p>
            <a:r>
              <a:rPr lang="vi-VN" dirty="0" smtClean="0"/>
              <a:t>Phối </a:t>
            </a:r>
            <a:r>
              <a:rPr lang="vi-VN" dirty="0"/>
              <a:t>hợp với ngành y tế địa phương trong việc thực hiện công tác phòng chống dịch bệnh</a:t>
            </a:r>
          </a:p>
          <a:p>
            <a:r>
              <a:rPr lang="vi-VN" dirty="0" smtClean="0"/>
              <a:t>Hướng </a:t>
            </a:r>
            <a:r>
              <a:rPr lang="vi-VN" dirty="0"/>
              <a:t>dẫn gia đình cùng phối hợp, có chế độ ăn cho trẻ khoa học, hợp lý và rèn kỹ năng vệ sinh tại gia đình.</a:t>
            </a:r>
          </a:p>
          <a:p>
            <a:endParaRPr lang="en-US" dirty="0"/>
          </a:p>
        </p:txBody>
      </p:sp>
      <p:pic>
        <p:nvPicPr>
          <p:cNvPr id="4" name="Picture 3"/>
          <p:cNvPicPr>
            <a:picLocks noChangeAspect="1"/>
          </p:cNvPicPr>
          <p:nvPr/>
        </p:nvPicPr>
        <p:blipFill>
          <a:blip r:embed="rId2"/>
          <a:stretch>
            <a:fillRect/>
          </a:stretch>
        </p:blipFill>
        <p:spPr>
          <a:xfrm>
            <a:off x="4174589" y="2171700"/>
            <a:ext cx="4572000" cy="3171825"/>
          </a:xfrm>
          <a:prstGeom prst="rect">
            <a:avLst/>
          </a:prstGeom>
        </p:spPr>
      </p:pic>
    </p:spTree>
    <p:extLst>
      <p:ext uri="{BB962C8B-B14F-4D97-AF65-F5344CB8AC3E}">
        <p14:creationId xmlns:p14="http://schemas.microsoft.com/office/powerpoint/2010/main" val="5660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AFF8D2E5-2C4E-47B1-930B-6C82B7C3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ED8C6C83-3C9A-44DB-A39A-A65EC1C03D8E}"/>
              </a:ext>
            </a:extLst>
          </p:cNvPr>
          <p:cNvSpPr>
            <a:spLocks noGrp="1"/>
          </p:cNvSpPr>
          <p:nvPr>
            <p:ph type="title"/>
          </p:nvPr>
        </p:nvSpPr>
        <p:spPr>
          <a:xfrm>
            <a:off x="630936" y="304800"/>
            <a:ext cx="7879842" cy="990600"/>
          </a:xfrm>
        </p:spPr>
        <p:txBody>
          <a:bodyPr anchor="ctr">
            <a:normAutofit/>
          </a:bodyPr>
          <a:lstStyle/>
          <a:p>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hỏi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đề</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70464"/>
            <a:ext cx="96012" cy="473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2" name="Rectangle 21">
            <a:extLst>
              <a:ext uri="{FF2B5EF4-FFF2-40B4-BE49-F238E27FC236}">
                <a16:creationId xmlns:a16="http://schemas.microsoft.com/office/drawing/2014/main" xmlns=""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1892898"/>
            <a:ext cx="7879842"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xmlns="" id="{C42D064F-FAEE-4F3E-B3F6-04F820256B2C}"/>
              </a:ext>
            </a:extLst>
          </p:cNvPr>
          <p:cNvGraphicFramePr>
            <a:graphicFrameLocks noGrp="1"/>
          </p:cNvGraphicFramePr>
          <p:nvPr>
            <p:ph idx="1"/>
            <p:extLst>
              <p:ext uri="{D42A27DB-BD31-4B8C-83A1-F6EECF244321}">
                <p14:modId xmlns:p14="http://schemas.microsoft.com/office/powerpoint/2010/main" val="2256701658"/>
              </p:ext>
            </p:extLst>
          </p:nvPr>
        </p:nvGraphicFramePr>
        <p:xfrm>
          <a:off x="-152400" y="1447800"/>
          <a:ext cx="9296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52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DEE25-B61B-442F-B425-7DC4963D61F0}"/>
              </a:ext>
            </a:extLst>
          </p:cNvPr>
          <p:cNvSpPr>
            <a:spLocks noGrp="1"/>
          </p:cNvSpPr>
          <p:nvPr>
            <p:ph type="title"/>
          </p:nvPr>
        </p:nvSpPr>
        <p:spPr>
          <a:xfrm>
            <a:off x="496957" y="1940913"/>
            <a:ext cx="2703443" cy="2951624"/>
          </a:xfrm>
        </p:spPr>
        <p:txBody>
          <a:bodyPr>
            <a:noAutofit/>
          </a:bodyPr>
          <a:lstStyle/>
          <a:p>
            <a:pPr indent="205740">
              <a:lnSpc>
                <a:spcPct val="130000"/>
              </a:lnSpc>
              <a:spcBef>
                <a:spcPts val="360"/>
              </a:spcBef>
              <a:spcAft>
                <a:spcPts val="360"/>
              </a:spcAft>
            </a:pPr>
            <a: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Hoạt động 2: </a:t>
            </a:r>
            <a:b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Chế độ ăn khoa học, hợp lí cho trẻ em mầm non để phòng chống dịch bệnh COVID-19</a:t>
            </a:r>
            <a:endParaRPr lang="en-US" sz="2250" dirty="0">
              <a:solidFill>
                <a:srgbClr val="FF0000"/>
              </a:solidFill>
              <a:latin typeface="Calibri" panose="020F0502020204030204" pitchFamily="34" charset="0"/>
              <a:ea typeface="Yu Mincho" panose="02020400000000000000" pitchFamily="18"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3F336BD-A5A7-4334-8076-15AC10C40B01}"/>
              </a:ext>
            </a:extLst>
          </p:cNvPr>
          <p:cNvSpPr>
            <a:spLocks noGrp="1"/>
          </p:cNvSpPr>
          <p:nvPr>
            <p:ph idx="1"/>
          </p:nvPr>
        </p:nvSpPr>
        <p:spPr>
          <a:xfrm>
            <a:off x="3518452" y="1781589"/>
            <a:ext cx="5252930" cy="3430491"/>
          </a:xfrm>
        </p:spPr>
        <p:txBody>
          <a:bodyPr>
            <a:normAutofit/>
          </a:bodyPr>
          <a:lstStyle/>
          <a:p>
            <a:pPr marL="0" indent="0">
              <a:buNone/>
            </a:pPr>
            <a:endParaRPr lang="pt-BR" sz="2400" i="1" dirty="0">
              <a:latin typeface="Times New Roman" panose="02020603050405020304" pitchFamily="18" charset="0"/>
              <a:ea typeface="Yu Mincho" panose="02020400000000000000" pitchFamily="18" charset="-128"/>
            </a:endParaRPr>
          </a:p>
          <a:p>
            <a:pPr marL="0" indent="0">
              <a:buNone/>
            </a:pPr>
            <a:endParaRPr lang="pt-BR" sz="2400" i="1" dirty="0">
              <a:latin typeface="Times New Roman" panose="02020603050405020304" pitchFamily="18" charset="0"/>
              <a:ea typeface="Yu Mincho" panose="02020400000000000000" pitchFamily="18" charset="-128"/>
            </a:endParaRPr>
          </a:p>
          <a:p>
            <a:pPr marL="0" indent="0">
              <a:buNone/>
            </a:pPr>
            <a:r>
              <a:rPr lang="pt-BR" sz="2400" i="1" dirty="0">
                <a:latin typeface="Times New Roman" panose="02020603050405020304" pitchFamily="18" charset="0"/>
                <a:ea typeface="Yu Mincho" panose="02020400000000000000" pitchFamily="18" charset="-128"/>
              </a:rPr>
              <a:t>Thế nào là chế độ ăn khoa học, hợp lí cho trẻ em mầm non để phòng chống dịch bệnh COVID-19?</a:t>
            </a:r>
            <a:endParaRPr lang="en-US" sz="2400" dirty="0"/>
          </a:p>
        </p:txBody>
      </p:sp>
    </p:spTree>
    <p:extLst>
      <p:ext uri="{BB962C8B-B14F-4D97-AF65-F5344CB8AC3E}">
        <p14:creationId xmlns:p14="http://schemas.microsoft.com/office/powerpoint/2010/main" val="49100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71F6-0DEA-44E3-A1BD-37D1DCF26663}"/>
              </a:ext>
            </a:extLst>
          </p:cNvPr>
          <p:cNvSpPr>
            <a:spLocks noGrp="1"/>
          </p:cNvSpPr>
          <p:nvPr>
            <p:ph type="title"/>
          </p:nvPr>
        </p:nvSpPr>
        <p:spPr>
          <a:xfrm>
            <a:off x="836676" y="381000"/>
            <a:ext cx="7626096" cy="838200"/>
          </a:xfrm>
        </p:spPr>
        <p:txBody>
          <a:bodyPr>
            <a:normAutofit fontScale="90000"/>
          </a:bodyPr>
          <a:lstStyle/>
          <a:p>
            <a:r>
              <a:rPr lang="pt-BR" sz="36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Nguyên tắc chế độ dinh dưỡng phòng dịch COVID-19</a:t>
            </a:r>
            <a:r>
              <a:rPr lang="en-US" sz="2775" dirty="0">
                <a:latin typeface="Calibri" panose="020F0502020204030204" pitchFamily="34" charset="0"/>
                <a:ea typeface="Yu Mincho" panose="02020400000000000000" pitchFamily="18" charset="-128"/>
                <a:cs typeface="Times New Roman" panose="02020603050405020304" pitchFamily="18" charset="0"/>
              </a:rPr>
              <a:t/>
            </a:r>
            <a:br>
              <a:rPr lang="en-US" sz="2775" dirty="0">
                <a:latin typeface="Calibri" panose="020F0502020204030204" pitchFamily="34" charset="0"/>
                <a:ea typeface="Yu Mincho" panose="02020400000000000000" pitchFamily="18" charset="-128"/>
                <a:cs typeface="Times New Roman" panose="02020603050405020304" pitchFamily="18" charset="0"/>
              </a:rPr>
            </a:br>
            <a:endParaRPr lang="en-US" sz="2775" dirty="0"/>
          </a:p>
        </p:txBody>
      </p:sp>
      <p:sp>
        <p:nvSpPr>
          <p:cNvPr id="3" name="Content Placeholder 2">
            <a:extLst>
              <a:ext uri="{FF2B5EF4-FFF2-40B4-BE49-F238E27FC236}">
                <a16:creationId xmlns:a16="http://schemas.microsoft.com/office/drawing/2014/main" xmlns="" id="{231B1D2D-8480-4B44-B0E1-1A6C914F46CC}"/>
              </a:ext>
            </a:extLst>
          </p:cNvPr>
          <p:cNvSpPr>
            <a:spLocks noGrp="1"/>
          </p:cNvSpPr>
          <p:nvPr>
            <p:ph idx="1"/>
          </p:nvPr>
        </p:nvSpPr>
        <p:spPr>
          <a:xfrm>
            <a:off x="384399" y="1181528"/>
            <a:ext cx="8088647" cy="5295472"/>
          </a:xfrm>
        </p:spPr>
        <p:txBody>
          <a:bodyPr>
            <a:noAutofit/>
          </a:bodyPr>
          <a:lstStyle/>
          <a:p>
            <a:pPr marL="0" indent="205740" algn="just">
              <a:lnSpc>
                <a:spcPct val="130000"/>
              </a:lnSpc>
              <a:spcBef>
                <a:spcPts val="360"/>
              </a:spcBef>
              <a:spcAft>
                <a:spcPts val="360"/>
              </a:spcAft>
            </a:pPr>
            <a:r>
              <a:rPr lang="pt-BR" sz="20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Nguyên tắc chung</a:t>
            </a:r>
            <a:endParaRPr lang="en-US" sz="2000" dirty="0">
              <a:solidFill>
                <a:srgbClr val="FF0000"/>
              </a:solidFill>
              <a:latin typeface="Calibri" panose="020F0502020204030204" pitchFamily="34" charset="0"/>
              <a:ea typeface="Yu Mincho" panose="02020400000000000000" pitchFamily="18" charset="-128"/>
              <a:cs typeface="Times New Roman" panose="02020603050405020304" pitchFamily="18" charset="0"/>
            </a:endParaRPr>
          </a:p>
          <a:p>
            <a:pPr marL="0" indent="0" algn="just">
              <a:lnSpc>
                <a:spcPct val="130000"/>
              </a:lnSpc>
              <a:spcBef>
                <a:spcPts val="360"/>
              </a:spcBef>
              <a:spcAft>
                <a:spcPts val="360"/>
              </a:spcAft>
              <a:buNone/>
            </a:pPr>
            <a:r>
              <a:rPr lang="pt-BR" sz="200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Dinh dưỡng trong phòng chống dịch COVID-19 quan trọng nhất là dinh dưỡng hợp lí và ăn đa dạng thực phẩm, giúp cơ thể khoẻ mạnh, tăng cường hệ miễn dịch. Không có một loại thực phẩm riêng biệt nào có tác dụng phòng ngừa COVID-19.</a:t>
            </a:r>
            <a:endParaRPr lang="en-US" sz="2000" dirty="0">
              <a:latin typeface="Calibri" panose="020F0502020204030204" pitchFamily="34" charset="0"/>
              <a:ea typeface="Yu Mincho" panose="02020400000000000000" pitchFamily="18" charset="-128"/>
              <a:cs typeface="Times New Roman" panose="02020603050405020304" pitchFamily="18" charset="0"/>
            </a:endParaRPr>
          </a:p>
          <a:p>
            <a:pPr marL="0" indent="205740" algn="just">
              <a:lnSpc>
                <a:spcPct val="130000"/>
              </a:lnSpc>
              <a:spcBef>
                <a:spcPts val="360"/>
              </a:spcBef>
              <a:spcAft>
                <a:spcPts val="360"/>
              </a:spcAft>
            </a:pPr>
            <a:r>
              <a:rPr lang="vi-VN" sz="2000" b="1"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Chế độ dinh dưỡng hợp lí cho trẻ mầm non để phòng chống dịch bệnh</a:t>
            </a:r>
            <a:endParaRPr lang="en-US" sz="2000" dirty="0">
              <a:solidFill>
                <a:srgbClr val="FF0000"/>
              </a:solidFill>
              <a:latin typeface="Calibri" panose="020F0502020204030204" pitchFamily="34" charset="0"/>
              <a:ea typeface="Yu Mincho" panose="02020400000000000000" pitchFamily="18" charset="-128"/>
              <a:cs typeface="Times New Roman" panose="02020603050405020304" pitchFamily="18" charset="0"/>
            </a:endParaRPr>
          </a:p>
          <a:p>
            <a:pPr marL="257175" indent="-257175" algn="just">
              <a:lnSpc>
                <a:spcPct val="130000"/>
              </a:lnSpc>
              <a:spcBef>
                <a:spcPts val="360"/>
              </a:spcBef>
              <a:spcAft>
                <a:spcPts val="360"/>
              </a:spcAft>
              <a:buFont typeface="Helvetica" panose="020B0604020202020204" pitchFamily="34" charset="0"/>
              <a:buChar char="-"/>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Ăn đủ số lượng thực phẩm theo từng độ tuổi được khuyến nghị (theo tháp dinh dưỡng hợp lí).</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lgn="just">
              <a:lnSpc>
                <a:spcPct val="130000"/>
              </a:lnSpc>
              <a:spcBef>
                <a:spcPts val="360"/>
              </a:spcBef>
              <a:spcAft>
                <a:spcPts val="360"/>
              </a:spcAft>
              <a:buFont typeface="Helvetica" panose="020B0604020202020204" pitchFamily="34" charset="0"/>
              <a:buChar char="-"/>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Đảm bảo cung cấp đủ năng lượng, các chất sinh năng lượng, vitamin và chất khoáng theo nhu cầu của mỗi lứa tuổi.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lgn="just">
              <a:lnSpc>
                <a:spcPct val="130000"/>
              </a:lnSpc>
              <a:spcBef>
                <a:spcPts val="360"/>
              </a:spcBef>
              <a:spcAft>
                <a:spcPts val="360"/>
              </a:spcAft>
              <a:buFont typeface="Helvetica" panose="020B0604020202020204" pitchFamily="34" charset="0"/>
              <a:buChar char="-"/>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Đa dạng thực phẩm, đảm bảo bữa ăn có ít nhất 5 trong 8 nhóm thực phẩm theo khuyến cáo của Tổ chức Y tế Thế giới.</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endParaRPr lang="en-US" sz="1500" dirty="0"/>
          </a:p>
          <a:p>
            <a:pPr>
              <a:lnSpc>
                <a:spcPct val="100000"/>
              </a:lnSpc>
            </a:pPr>
            <a:endParaRPr lang="en-US" sz="1500" dirty="0"/>
          </a:p>
        </p:txBody>
      </p:sp>
    </p:spTree>
    <p:extLst>
      <p:ext uri="{BB962C8B-B14F-4D97-AF65-F5344CB8AC3E}">
        <p14:creationId xmlns:p14="http://schemas.microsoft.com/office/powerpoint/2010/main" val="268177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DEE25-B61B-442F-B425-7DC4963D61F0}"/>
              </a:ext>
            </a:extLst>
          </p:cNvPr>
          <p:cNvSpPr>
            <a:spLocks noGrp="1"/>
          </p:cNvSpPr>
          <p:nvPr>
            <p:ph type="title"/>
          </p:nvPr>
        </p:nvSpPr>
        <p:spPr>
          <a:xfrm>
            <a:off x="496957" y="1940913"/>
            <a:ext cx="2703443" cy="3786511"/>
          </a:xfrm>
        </p:spPr>
        <p:txBody>
          <a:bodyPr>
            <a:noAutofit/>
          </a:bodyPr>
          <a:lstStyle/>
          <a:p>
            <a:pPr indent="205740" algn="just">
              <a:lnSpc>
                <a:spcPct val="130000"/>
              </a:lnSpc>
              <a:spcBef>
                <a:spcPts val="360"/>
              </a:spcBef>
              <a:spcAft>
                <a:spcPts val="360"/>
              </a:spcAft>
            </a:pPr>
            <a: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Hoạt động 3: </a:t>
            </a:r>
            <a:br>
              <a:rPr lang="pt-BR"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br>
            <a:r>
              <a:rPr lang="vi-VN" sz="2250" dirty="0">
                <a:solidFill>
                  <a:srgbClr val="FF0000"/>
                </a:solidFill>
                <a:latin typeface="Times New Roman" panose="02020603050405020304" pitchFamily="18" charset="0"/>
                <a:ea typeface="Yu Mincho" panose="02020400000000000000" pitchFamily="18" charset="-128"/>
                <a:cs typeface="Times New Roman" panose="02020603050405020304" pitchFamily="18" charset="0"/>
              </a:rPr>
              <a:t>Một số lưu ý khi xây dựng thực đơn, lựa chọn thực phẩm phòng chống dịch COVID-19 cho trẻ em trong cơ sở giáo dục mầm non</a:t>
            </a:r>
            <a:endParaRPr lang="en-US" sz="2250" dirty="0">
              <a:solidFill>
                <a:srgbClr val="FF0000"/>
              </a:solidFill>
              <a:latin typeface="Calibri" panose="020F0502020204030204" pitchFamily="34" charset="0"/>
              <a:ea typeface="Yu Mincho" panose="02020400000000000000" pitchFamily="18"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3F336BD-A5A7-4334-8076-15AC10C40B01}"/>
              </a:ext>
            </a:extLst>
          </p:cNvPr>
          <p:cNvSpPr>
            <a:spLocks noGrp="1"/>
          </p:cNvSpPr>
          <p:nvPr>
            <p:ph idx="1"/>
          </p:nvPr>
        </p:nvSpPr>
        <p:spPr>
          <a:xfrm>
            <a:off x="3518452" y="1781589"/>
            <a:ext cx="5252930" cy="3430491"/>
          </a:xfrm>
        </p:spPr>
        <p:txBody>
          <a:bodyPr>
            <a:normAutofit/>
          </a:bodyPr>
          <a:lstStyle/>
          <a:p>
            <a:pPr marL="0" indent="0">
              <a:buNone/>
            </a:pPr>
            <a:endParaRPr lang="pt-BR" sz="2400" i="1" dirty="0">
              <a:latin typeface="Times New Roman" panose="02020603050405020304" pitchFamily="18" charset="0"/>
              <a:ea typeface="Yu Mincho" panose="02020400000000000000" pitchFamily="18" charset="-128"/>
            </a:endParaRPr>
          </a:p>
          <a:p>
            <a:pPr marL="0" indent="0">
              <a:buNone/>
            </a:pPr>
            <a:endParaRPr lang="pt-BR" sz="2400" i="1" dirty="0">
              <a:latin typeface="Times New Roman" panose="02020603050405020304" pitchFamily="18" charset="0"/>
              <a:ea typeface="Yu Mincho" panose="02020400000000000000" pitchFamily="18" charset="-128"/>
            </a:endParaRPr>
          </a:p>
          <a:p>
            <a:pPr marL="0" indent="0">
              <a:buNone/>
            </a:pPr>
            <a:r>
              <a:rPr lang="vi-VN" sz="2400" i="1" dirty="0">
                <a:latin typeface="Times New Roman" panose="02020603050405020304" pitchFamily="18" charset="0"/>
                <a:ea typeface="Yu Mincho" panose="02020400000000000000" pitchFamily="18" charset="-128"/>
              </a:rPr>
              <a:t>Khi xây dựng thực đơn, lựa chọn thực phẩm phòng chống dịch COVID-19 cho trẻ em trong cơ sở giáo dục mầm non, bạn cần lưu ý những nguyên tắc nào?</a:t>
            </a:r>
            <a:endParaRPr lang="en-US" sz="2400" dirty="0"/>
          </a:p>
        </p:txBody>
      </p:sp>
    </p:spTree>
    <p:extLst>
      <p:ext uri="{BB962C8B-B14F-4D97-AF65-F5344CB8AC3E}">
        <p14:creationId xmlns:p14="http://schemas.microsoft.com/office/powerpoint/2010/main" val="284778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65BA7BC5-5F6E-45FE-AE2A-EFA0AE0646D0}"/>
              </a:ext>
            </a:extLst>
          </p:cNvPr>
          <p:cNvSpPr>
            <a:spLocks noGrp="1" noChangeArrowheads="1"/>
          </p:cNvSpPr>
          <p:nvPr>
            <p:ph type="title"/>
          </p:nvPr>
        </p:nvSpPr>
        <p:spPr/>
        <p:txBody>
          <a:bodyPr>
            <a:noAutofit/>
          </a:bodyPr>
          <a:lstStyle/>
          <a:p>
            <a:pPr eaLnBrk="1" hangingPunct="1"/>
            <a:r>
              <a:rPr kumimoji="1" lang="en-US" altLang="ja-JP" sz="3600" b="1" dirty="0" err="1">
                <a:solidFill>
                  <a:srgbClr val="FF0000"/>
                </a:solidFill>
              </a:rPr>
              <a:t>Tăng</a:t>
            </a:r>
            <a:r>
              <a:rPr kumimoji="1" lang="en-US" altLang="ja-JP" sz="3600" b="1" dirty="0">
                <a:solidFill>
                  <a:srgbClr val="FF0000"/>
                </a:solidFill>
              </a:rPr>
              <a:t> </a:t>
            </a:r>
            <a:r>
              <a:rPr kumimoji="1" lang="en-US" altLang="ja-JP" sz="3600" b="1" dirty="0" err="1">
                <a:solidFill>
                  <a:srgbClr val="FF0000"/>
                </a:solidFill>
              </a:rPr>
              <a:t>cường</a:t>
            </a:r>
            <a:r>
              <a:rPr kumimoji="1" lang="en-US" altLang="ja-JP" sz="3600" b="1" dirty="0">
                <a:solidFill>
                  <a:srgbClr val="FF0000"/>
                </a:solidFill>
              </a:rPr>
              <a:t> </a:t>
            </a:r>
            <a:r>
              <a:rPr kumimoji="1" lang="en-US" altLang="ja-JP" sz="3600" b="1" dirty="0" err="1">
                <a:solidFill>
                  <a:srgbClr val="FF0000"/>
                </a:solidFill>
              </a:rPr>
              <a:t>miễn</a:t>
            </a:r>
            <a:r>
              <a:rPr kumimoji="1" lang="en-US" altLang="ja-JP" sz="3600" b="1" dirty="0">
                <a:solidFill>
                  <a:srgbClr val="FF0000"/>
                </a:solidFill>
              </a:rPr>
              <a:t> </a:t>
            </a:r>
            <a:r>
              <a:rPr kumimoji="1" lang="en-US" altLang="ja-JP" sz="3600" b="1" dirty="0" err="1">
                <a:solidFill>
                  <a:srgbClr val="FF0000"/>
                </a:solidFill>
              </a:rPr>
              <a:t>dịch</a:t>
            </a:r>
            <a:r>
              <a:rPr kumimoji="1" lang="en-US" altLang="ja-JP" sz="3600" b="1" dirty="0">
                <a:solidFill>
                  <a:srgbClr val="FF0000"/>
                </a:solidFill>
              </a:rPr>
              <a:t> – </a:t>
            </a:r>
            <a:r>
              <a:rPr kumimoji="1" lang="en-US" altLang="ja-JP" sz="3600" b="1" dirty="0" err="1">
                <a:solidFill>
                  <a:srgbClr val="FF0000"/>
                </a:solidFill>
              </a:rPr>
              <a:t>phòng</a:t>
            </a:r>
            <a:r>
              <a:rPr kumimoji="1" lang="en-US" altLang="ja-JP" sz="3600" b="1" dirty="0">
                <a:solidFill>
                  <a:srgbClr val="FF0000"/>
                </a:solidFill>
              </a:rPr>
              <a:t> </a:t>
            </a:r>
            <a:r>
              <a:rPr kumimoji="1" lang="en-US" altLang="ja-JP" sz="3600" b="1" dirty="0" err="1">
                <a:solidFill>
                  <a:srgbClr val="FF0000"/>
                </a:solidFill>
              </a:rPr>
              <a:t>chống</a:t>
            </a:r>
            <a:r>
              <a:rPr kumimoji="1" lang="en-US" altLang="ja-JP" sz="3600" b="1" dirty="0">
                <a:solidFill>
                  <a:srgbClr val="FF0000"/>
                </a:solidFill>
              </a:rPr>
              <a:t> </a:t>
            </a:r>
            <a:r>
              <a:rPr kumimoji="1" lang="en-US" altLang="ja-JP" sz="3600" b="1" dirty="0" err="1">
                <a:solidFill>
                  <a:srgbClr val="FF0000"/>
                </a:solidFill>
              </a:rPr>
              <a:t>dịch</a:t>
            </a:r>
            <a:r>
              <a:rPr kumimoji="1" lang="en-US" altLang="ja-JP" sz="3600" b="1" dirty="0">
                <a:solidFill>
                  <a:srgbClr val="FF0000"/>
                </a:solidFill>
              </a:rPr>
              <a:t> </a:t>
            </a:r>
            <a:r>
              <a:rPr kumimoji="1" lang="en-US" altLang="ja-JP" sz="3600" b="1" dirty="0" err="1">
                <a:solidFill>
                  <a:srgbClr val="FF0000"/>
                </a:solidFill>
              </a:rPr>
              <a:t>bệnh</a:t>
            </a:r>
            <a:endParaRPr kumimoji="1" lang="ja-JP" altLang="en-US" sz="3600" b="1" dirty="0">
              <a:solidFill>
                <a:srgbClr val="FF0000"/>
              </a:solidFill>
            </a:endParaRPr>
          </a:p>
        </p:txBody>
      </p:sp>
      <p:sp>
        <p:nvSpPr>
          <p:cNvPr id="3" name="Content Placeholder 2">
            <a:extLst>
              <a:ext uri="{FF2B5EF4-FFF2-40B4-BE49-F238E27FC236}">
                <a16:creationId xmlns:a16="http://schemas.microsoft.com/office/drawing/2014/main" xmlns="" id="{E0617416-8CCB-42B2-9D5C-6B923988C136}"/>
              </a:ext>
            </a:extLst>
          </p:cNvPr>
          <p:cNvSpPr>
            <a:spLocks noGrp="1"/>
          </p:cNvSpPr>
          <p:nvPr>
            <p:ph idx="1"/>
          </p:nvPr>
        </p:nvSpPr>
        <p:spPr>
          <a:xfrm>
            <a:off x="457200" y="1491466"/>
            <a:ext cx="8382000" cy="5091896"/>
          </a:xfrm>
        </p:spPr>
        <p:txBody>
          <a:bodyPr rtlCol="0">
            <a:normAutofit fontScale="62500" lnSpcReduction="20000"/>
          </a:bodyPr>
          <a:lstStyle/>
          <a:p>
            <a:pPr eaLnBrk="1" fontAlgn="auto" hangingPunct="1">
              <a:spcAft>
                <a:spcPts val="0"/>
              </a:spcAft>
              <a:buFont typeface="Wingdings" panose="05000000000000000000" pitchFamily="2" charset="2"/>
              <a:buChar char="ü"/>
              <a:defRPr/>
            </a:pPr>
            <a:r>
              <a:rPr lang="en-US" altLang="ja-JP" b="1" dirty="0" err="1"/>
              <a:t>Chế</a:t>
            </a:r>
            <a:r>
              <a:rPr lang="en-US" altLang="ja-JP" b="1" dirty="0"/>
              <a:t> </a:t>
            </a:r>
            <a:r>
              <a:rPr lang="en-US" altLang="ja-JP" b="1" dirty="0" err="1"/>
              <a:t>độ</a:t>
            </a:r>
            <a:r>
              <a:rPr lang="en-US" altLang="ja-JP" b="1" dirty="0"/>
              <a:t> </a:t>
            </a:r>
            <a:r>
              <a:rPr lang="en-US" altLang="ja-JP" b="1" dirty="0" err="1"/>
              <a:t>ăn</a:t>
            </a:r>
            <a:r>
              <a:rPr lang="en-US" altLang="ja-JP" b="1" dirty="0"/>
              <a:t> </a:t>
            </a:r>
            <a:r>
              <a:rPr lang="en-US" altLang="ja-JP" b="1" dirty="0" err="1"/>
              <a:t>đủ</a:t>
            </a:r>
            <a:r>
              <a:rPr lang="en-US" altLang="ja-JP" b="1" dirty="0"/>
              <a:t> </a:t>
            </a:r>
            <a:r>
              <a:rPr lang="en-US" altLang="ja-JP" b="1" dirty="0" err="1"/>
              <a:t>năng</a:t>
            </a:r>
            <a:r>
              <a:rPr lang="en-US" altLang="ja-JP" b="1" dirty="0"/>
              <a:t> </a:t>
            </a:r>
            <a:r>
              <a:rPr lang="en-US" altLang="ja-JP" b="1" dirty="0" err="1"/>
              <a:t>lượng</a:t>
            </a:r>
            <a:endParaRPr lang="en-US" altLang="ja-JP" b="1" dirty="0"/>
          </a:p>
          <a:p>
            <a:pPr eaLnBrk="1" fontAlgn="auto" hangingPunct="1">
              <a:spcAft>
                <a:spcPts val="0"/>
              </a:spcAft>
              <a:buFont typeface="Wingdings" panose="05000000000000000000" pitchFamily="2" charset="2"/>
              <a:buChar char="ü"/>
              <a:defRPr/>
            </a:pPr>
            <a:r>
              <a:rPr lang="en-US" altLang="ja-JP" b="1" dirty="0" err="1">
                <a:solidFill>
                  <a:srgbClr val="FF0000"/>
                </a:solidFill>
              </a:rPr>
              <a:t>Đủ</a:t>
            </a:r>
            <a:r>
              <a:rPr lang="en-US" altLang="ja-JP" b="1" dirty="0">
                <a:solidFill>
                  <a:srgbClr val="FF0000"/>
                </a:solidFill>
              </a:rPr>
              <a:t> </a:t>
            </a:r>
            <a:r>
              <a:rPr lang="en-US" altLang="ja-JP" b="1" dirty="0" err="1">
                <a:solidFill>
                  <a:srgbClr val="FF0000"/>
                </a:solidFill>
              </a:rPr>
              <a:t>chất</a:t>
            </a:r>
            <a:r>
              <a:rPr lang="en-US" altLang="ja-JP" b="1" dirty="0">
                <a:solidFill>
                  <a:srgbClr val="FF0000"/>
                </a:solidFill>
              </a:rPr>
              <a:t> </a:t>
            </a:r>
            <a:r>
              <a:rPr lang="en-US" altLang="ja-JP" b="1" dirty="0" err="1">
                <a:solidFill>
                  <a:srgbClr val="FF0000"/>
                </a:solidFill>
              </a:rPr>
              <a:t>đạm</a:t>
            </a:r>
            <a:r>
              <a:rPr lang="en-US" altLang="ja-JP" b="1" dirty="0">
                <a:solidFill>
                  <a:srgbClr val="FF0000"/>
                </a:solidFill>
              </a:rPr>
              <a:t> </a:t>
            </a:r>
            <a:r>
              <a:rPr lang="en-US" altLang="ja-JP" b="1" dirty="0" err="1">
                <a:solidFill>
                  <a:srgbClr val="FF0000"/>
                </a:solidFill>
              </a:rPr>
              <a:t>vì</a:t>
            </a:r>
            <a:r>
              <a:rPr lang="en-US" altLang="ja-JP" b="1" dirty="0">
                <a:solidFill>
                  <a:srgbClr val="FF0000"/>
                </a:solidFill>
              </a:rPr>
              <a:t> </a:t>
            </a:r>
            <a:r>
              <a:rPr lang="en-US" altLang="ja-JP" b="1" dirty="0" err="1">
                <a:solidFill>
                  <a:srgbClr val="FF0000"/>
                </a:solidFill>
              </a:rPr>
              <a:t>chất</a:t>
            </a:r>
            <a:r>
              <a:rPr lang="en-US" altLang="ja-JP" b="1" dirty="0">
                <a:solidFill>
                  <a:srgbClr val="FF0000"/>
                </a:solidFill>
              </a:rPr>
              <a:t> </a:t>
            </a:r>
            <a:r>
              <a:rPr lang="en-US" altLang="ja-JP" b="1" dirty="0" err="1">
                <a:solidFill>
                  <a:srgbClr val="FF0000"/>
                </a:solidFill>
              </a:rPr>
              <a:t>đạm</a:t>
            </a:r>
            <a:r>
              <a:rPr lang="en-US" altLang="ja-JP" b="1" dirty="0">
                <a:solidFill>
                  <a:srgbClr val="FF0000"/>
                </a:solidFill>
              </a:rPr>
              <a:t> </a:t>
            </a:r>
            <a:r>
              <a:rPr lang="en-US" altLang="ja-JP" b="1" dirty="0" err="1">
                <a:solidFill>
                  <a:srgbClr val="FF0000"/>
                </a:solidFill>
              </a:rPr>
              <a:t>là</a:t>
            </a:r>
            <a:r>
              <a:rPr lang="en-US" altLang="ja-JP" b="1" dirty="0">
                <a:solidFill>
                  <a:srgbClr val="FF0000"/>
                </a:solidFill>
              </a:rPr>
              <a:t> </a:t>
            </a:r>
            <a:r>
              <a:rPr lang="en-US" altLang="ja-JP" b="1" dirty="0" err="1">
                <a:solidFill>
                  <a:srgbClr val="FF0000"/>
                </a:solidFill>
              </a:rPr>
              <a:t>nguyên</a:t>
            </a:r>
            <a:r>
              <a:rPr lang="en-US" altLang="ja-JP" b="1" dirty="0">
                <a:solidFill>
                  <a:srgbClr val="FF0000"/>
                </a:solidFill>
              </a:rPr>
              <a:t> </a:t>
            </a:r>
            <a:r>
              <a:rPr lang="en-US" altLang="ja-JP" b="1" dirty="0" err="1">
                <a:solidFill>
                  <a:srgbClr val="FF0000"/>
                </a:solidFill>
              </a:rPr>
              <a:t>liệu</a:t>
            </a:r>
            <a:r>
              <a:rPr lang="en-US" altLang="ja-JP" b="1" dirty="0">
                <a:solidFill>
                  <a:srgbClr val="FF0000"/>
                </a:solidFill>
              </a:rPr>
              <a:t> </a:t>
            </a:r>
            <a:r>
              <a:rPr lang="en-US" altLang="ja-JP" b="1" dirty="0" err="1">
                <a:solidFill>
                  <a:srgbClr val="FF0000"/>
                </a:solidFill>
              </a:rPr>
              <a:t>chính</a:t>
            </a:r>
            <a:r>
              <a:rPr lang="en-US" altLang="ja-JP" b="1" dirty="0">
                <a:solidFill>
                  <a:srgbClr val="FF0000"/>
                </a:solidFill>
              </a:rPr>
              <a:t> </a:t>
            </a:r>
            <a:r>
              <a:rPr lang="en-US" altLang="ja-JP" b="1" dirty="0" err="1">
                <a:solidFill>
                  <a:srgbClr val="FF0000"/>
                </a:solidFill>
              </a:rPr>
              <a:t>để</a:t>
            </a:r>
            <a:r>
              <a:rPr lang="en-US" altLang="ja-JP" b="1" dirty="0">
                <a:solidFill>
                  <a:srgbClr val="FF0000"/>
                </a:solidFill>
              </a:rPr>
              <a:t> </a:t>
            </a:r>
            <a:r>
              <a:rPr lang="en-US" altLang="ja-JP" b="1" dirty="0" err="1">
                <a:solidFill>
                  <a:srgbClr val="FF0000"/>
                </a:solidFill>
              </a:rPr>
              <a:t>tạo</a:t>
            </a:r>
            <a:r>
              <a:rPr lang="en-US" altLang="ja-JP" b="1" dirty="0">
                <a:solidFill>
                  <a:srgbClr val="FF0000"/>
                </a:solidFill>
              </a:rPr>
              <a:t> ra </a:t>
            </a:r>
            <a:r>
              <a:rPr lang="en-US" altLang="ja-JP" b="1" dirty="0" err="1">
                <a:solidFill>
                  <a:srgbClr val="FF0000"/>
                </a:solidFill>
              </a:rPr>
              <a:t>các</a:t>
            </a:r>
            <a:r>
              <a:rPr lang="en-US" altLang="ja-JP" b="1" dirty="0">
                <a:solidFill>
                  <a:srgbClr val="FF0000"/>
                </a:solidFill>
              </a:rPr>
              <a:t> </a:t>
            </a:r>
            <a:r>
              <a:rPr lang="en-US" altLang="ja-JP" b="1" dirty="0" err="1">
                <a:solidFill>
                  <a:srgbClr val="FF0000"/>
                </a:solidFill>
              </a:rPr>
              <a:t>kháng</a:t>
            </a:r>
            <a:r>
              <a:rPr lang="en-US" altLang="ja-JP" b="1" dirty="0">
                <a:solidFill>
                  <a:srgbClr val="FF0000"/>
                </a:solidFill>
              </a:rPr>
              <a:t> </a:t>
            </a:r>
            <a:r>
              <a:rPr lang="en-US" altLang="ja-JP" b="1" dirty="0" err="1">
                <a:solidFill>
                  <a:srgbClr val="FF0000"/>
                </a:solidFill>
              </a:rPr>
              <a:t>thể</a:t>
            </a:r>
            <a:r>
              <a:rPr lang="en-US" altLang="ja-JP" b="1" dirty="0">
                <a:solidFill>
                  <a:srgbClr val="FF0000"/>
                </a:solidFill>
              </a:rPr>
              <a:t> </a:t>
            </a:r>
          </a:p>
          <a:p>
            <a:pPr eaLnBrk="1" fontAlgn="auto" hangingPunct="1">
              <a:spcAft>
                <a:spcPts val="0"/>
              </a:spcAft>
              <a:buFont typeface="Wingdings" panose="05000000000000000000" pitchFamily="2" charset="2"/>
              <a:buChar char="ü"/>
              <a:defRPr/>
            </a:pPr>
            <a:r>
              <a:rPr lang="en-US" altLang="ja-JP" b="1" dirty="0" err="1"/>
              <a:t>Các</a:t>
            </a:r>
            <a:r>
              <a:rPr lang="en-US" altLang="ja-JP" b="1" dirty="0"/>
              <a:t> vitamin </a:t>
            </a:r>
            <a:r>
              <a:rPr lang="en-US" altLang="ja-JP" b="1" dirty="0" err="1"/>
              <a:t>và</a:t>
            </a:r>
            <a:r>
              <a:rPr lang="en-US" altLang="ja-JP" b="1" dirty="0"/>
              <a:t> </a:t>
            </a:r>
            <a:r>
              <a:rPr lang="en-US" altLang="ja-JP" b="1" dirty="0" err="1"/>
              <a:t>khoáng</a:t>
            </a:r>
            <a:r>
              <a:rPr lang="en-US" altLang="ja-JP" b="1" dirty="0"/>
              <a:t> </a:t>
            </a:r>
            <a:r>
              <a:rPr lang="en-US" altLang="ja-JP" b="1" dirty="0" err="1"/>
              <a:t>chất</a:t>
            </a:r>
            <a:r>
              <a:rPr lang="en-US" altLang="ja-JP" b="1" dirty="0"/>
              <a:t> </a:t>
            </a:r>
            <a:r>
              <a:rPr lang="en-US" altLang="ja-JP" b="1" dirty="0" err="1"/>
              <a:t>tham</a:t>
            </a:r>
            <a:r>
              <a:rPr lang="en-US" altLang="ja-JP" b="1" dirty="0"/>
              <a:t> </a:t>
            </a:r>
            <a:r>
              <a:rPr lang="en-US" altLang="ja-JP" b="1" dirty="0" err="1"/>
              <a:t>gia</a:t>
            </a:r>
            <a:r>
              <a:rPr lang="en-US" altLang="ja-JP" b="1" dirty="0"/>
              <a:t> </a:t>
            </a:r>
            <a:r>
              <a:rPr lang="en-US" altLang="ja-JP" b="1" dirty="0" err="1"/>
              <a:t>quá</a:t>
            </a:r>
            <a:r>
              <a:rPr lang="en-US" altLang="ja-JP" b="1" dirty="0"/>
              <a:t> </a:t>
            </a:r>
            <a:r>
              <a:rPr lang="en-US" altLang="ja-JP" b="1" dirty="0" err="1"/>
              <a:t>trình</a:t>
            </a:r>
            <a:r>
              <a:rPr lang="en-US" altLang="ja-JP" b="1" dirty="0"/>
              <a:t> </a:t>
            </a:r>
            <a:r>
              <a:rPr lang="en-US" altLang="ja-JP" b="1" dirty="0" err="1"/>
              <a:t>miễn</a:t>
            </a:r>
            <a:r>
              <a:rPr lang="en-US" altLang="ja-JP" b="1" dirty="0"/>
              <a:t> </a:t>
            </a:r>
            <a:r>
              <a:rPr lang="en-US" altLang="ja-JP" b="1" dirty="0" err="1"/>
              <a:t>dịch</a:t>
            </a:r>
            <a:r>
              <a:rPr lang="en-US" altLang="ja-JP" b="1" dirty="0"/>
              <a:t>  vitamin A, C, D, E, </a:t>
            </a:r>
            <a:r>
              <a:rPr lang="en-US" altLang="ja-JP" b="1" dirty="0" err="1"/>
              <a:t>sắt</a:t>
            </a:r>
            <a:r>
              <a:rPr lang="en-US" altLang="ja-JP" b="1" dirty="0"/>
              <a:t>, </a:t>
            </a:r>
            <a:r>
              <a:rPr lang="en-US" altLang="ja-JP" b="1" dirty="0" err="1"/>
              <a:t>kẽm</a:t>
            </a:r>
            <a:r>
              <a:rPr lang="en-US" altLang="ja-JP" b="1" dirty="0"/>
              <a:t>, </a:t>
            </a:r>
            <a:r>
              <a:rPr lang="en-US" altLang="ja-JP" b="1" dirty="0" err="1"/>
              <a:t>selen</a:t>
            </a:r>
            <a:r>
              <a:rPr lang="en-US" altLang="ja-JP" b="1" dirty="0"/>
              <a:t> </a:t>
            </a:r>
            <a:r>
              <a:rPr lang="en-US" altLang="ja-JP" b="1" dirty="0" err="1"/>
              <a:t>và</a:t>
            </a:r>
            <a:r>
              <a:rPr lang="en-US" altLang="ja-JP" b="1" dirty="0"/>
              <a:t> </a:t>
            </a:r>
            <a:r>
              <a:rPr lang="en-US" altLang="ja-JP" b="1" dirty="0" err="1"/>
              <a:t>các</a:t>
            </a:r>
            <a:r>
              <a:rPr lang="en-US" altLang="ja-JP" b="1" dirty="0"/>
              <a:t> </a:t>
            </a:r>
            <a:r>
              <a:rPr lang="en-US" altLang="ja-JP" b="1" dirty="0" err="1"/>
              <a:t>chất</a:t>
            </a:r>
            <a:r>
              <a:rPr lang="en-US" altLang="ja-JP" b="1" dirty="0"/>
              <a:t> </a:t>
            </a:r>
            <a:r>
              <a:rPr lang="en-US" altLang="ja-JP" b="1" dirty="0" err="1"/>
              <a:t>chống</a:t>
            </a:r>
            <a:r>
              <a:rPr lang="en-US" altLang="ja-JP" b="1" dirty="0"/>
              <a:t> oxy </a:t>
            </a:r>
            <a:r>
              <a:rPr lang="en-US" altLang="ja-JP" b="1" dirty="0" err="1"/>
              <a:t>hóa</a:t>
            </a:r>
            <a:r>
              <a:rPr lang="en-US" altLang="ja-JP" b="1" dirty="0"/>
              <a:t> </a:t>
            </a:r>
            <a:r>
              <a:rPr lang="en-US" altLang="ja-JP" b="1" dirty="0" err="1"/>
              <a:t>như</a:t>
            </a:r>
            <a:r>
              <a:rPr lang="en-US" altLang="ja-JP" b="1" dirty="0"/>
              <a:t> Flavonoid, omega 3 </a:t>
            </a:r>
            <a:r>
              <a:rPr lang="en-US" altLang="ja-JP" b="1" dirty="0" err="1"/>
              <a:t>và</a:t>
            </a:r>
            <a:r>
              <a:rPr lang="en-US" altLang="ja-JP" b="1" dirty="0"/>
              <a:t> probiotic. </a:t>
            </a:r>
          </a:p>
          <a:p>
            <a:pPr eaLnBrk="1" fontAlgn="auto" hangingPunct="1">
              <a:spcAft>
                <a:spcPts val="0"/>
              </a:spcAft>
              <a:buFont typeface="Wingdings" panose="05000000000000000000" pitchFamily="2" charset="2"/>
              <a:buChar char="ü"/>
              <a:defRPr/>
            </a:pPr>
            <a:r>
              <a:rPr lang="en-US" altLang="ja-JP" b="1" dirty="0" err="1">
                <a:solidFill>
                  <a:srgbClr val="FF0000"/>
                </a:solidFill>
              </a:rPr>
              <a:t>Không</a:t>
            </a:r>
            <a:r>
              <a:rPr lang="en-US" altLang="ja-JP" b="1" dirty="0">
                <a:solidFill>
                  <a:srgbClr val="FF0000"/>
                </a:solidFill>
              </a:rPr>
              <a:t> </a:t>
            </a:r>
            <a:r>
              <a:rPr lang="en-US" altLang="ja-JP" b="1" dirty="0" err="1">
                <a:solidFill>
                  <a:srgbClr val="FF0000"/>
                </a:solidFill>
              </a:rPr>
              <a:t>có</a:t>
            </a:r>
            <a:r>
              <a:rPr lang="en-US" altLang="ja-JP" b="1" dirty="0">
                <a:solidFill>
                  <a:srgbClr val="FF0000"/>
                </a:solidFill>
              </a:rPr>
              <a:t> </a:t>
            </a:r>
            <a:r>
              <a:rPr lang="en-US" altLang="ja-JP" b="1" dirty="0" err="1">
                <a:solidFill>
                  <a:srgbClr val="FF0000"/>
                </a:solidFill>
              </a:rPr>
              <a:t>loại</a:t>
            </a:r>
            <a:r>
              <a:rPr lang="en-US" altLang="ja-JP" b="1" dirty="0">
                <a:solidFill>
                  <a:srgbClr val="FF0000"/>
                </a:solidFill>
              </a:rPr>
              <a:t> </a:t>
            </a:r>
            <a:r>
              <a:rPr lang="en-US" altLang="ja-JP" b="1" dirty="0" err="1">
                <a:solidFill>
                  <a:srgbClr val="FF0000"/>
                </a:solidFill>
              </a:rPr>
              <a:t>thức</a:t>
            </a:r>
            <a:r>
              <a:rPr lang="en-US" altLang="ja-JP" b="1" dirty="0">
                <a:solidFill>
                  <a:srgbClr val="FF0000"/>
                </a:solidFill>
              </a:rPr>
              <a:t> </a:t>
            </a:r>
            <a:r>
              <a:rPr lang="en-US" altLang="ja-JP" b="1" dirty="0" err="1">
                <a:solidFill>
                  <a:srgbClr val="FF0000"/>
                </a:solidFill>
              </a:rPr>
              <a:t>ăn</a:t>
            </a:r>
            <a:r>
              <a:rPr lang="en-US" altLang="ja-JP" b="1" dirty="0">
                <a:solidFill>
                  <a:srgbClr val="FF0000"/>
                </a:solidFill>
              </a:rPr>
              <a:t>, </a:t>
            </a:r>
            <a:r>
              <a:rPr lang="en-US" altLang="ja-JP" b="1" dirty="0" err="1">
                <a:solidFill>
                  <a:srgbClr val="FF0000"/>
                </a:solidFill>
              </a:rPr>
              <a:t>hoặc</a:t>
            </a:r>
            <a:r>
              <a:rPr lang="en-US" altLang="ja-JP" b="1" dirty="0">
                <a:solidFill>
                  <a:srgbClr val="FF0000"/>
                </a:solidFill>
              </a:rPr>
              <a:t> </a:t>
            </a:r>
            <a:r>
              <a:rPr lang="en-US" altLang="ja-JP" b="1" dirty="0" err="1">
                <a:solidFill>
                  <a:srgbClr val="FF0000"/>
                </a:solidFill>
              </a:rPr>
              <a:t>loại</a:t>
            </a:r>
            <a:r>
              <a:rPr lang="en-US" altLang="ja-JP" b="1" dirty="0">
                <a:solidFill>
                  <a:srgbClr val="FF0000"/>
                </a:solidFill>
              </a:rPr>
              <a:t> </a:t>
            </a:r>
            <a:r>
              <a:rPr lang="en-US" altLang="ja-JP" b="1" dirty="0" err="1">
                <a:solidFill>
                  <a:srgbClr val="FF0000"/>
                </a:solidFill>
              </a:rPr>
              <a:t>thuốc</a:t>
            </a:r>
            <a:r>
              <a:rPr lang="en-US" altLang="ja-JP" b="1" dirty="0">
                <a:solidFill>
                  <a:srgbClr val="FF0000"/>
                </a:solidFill>
              </a:rPr>
              <a:t> </a:t>
            </a:r>
            <a:r>
              <a:rPr lang="en-US" altLang="ja-JP" b="1" dirty="0" err="1">
                <a:solidFill>
                  <a:srgbClr val="FF0000"/>
                </a:solidFill>
              </a:rPr>
              <a:t>nào</a:t>
            </a:r>
            <a:r>
              <a:rPr lang="en-US" altLang="ja-JP" b="1" dirty="0">
                <a:solidFill>
                  <a:srgbClr val="FF0000"/>
                </a:solidFill>
              </a:rPr>
              <a:t> </a:t>
            </a:r>
            <a:r>
              <a:rPr lang="en-US" altLang="ja-JP" b="1" dirty="0" err="1">
                <a:solidFill>
                  <a:srgbClr val="FF0000"/>
                </a:solidFill>
              </a:rPr>
              <a:t>có</a:t>
            </a:r>
            <a:r>
              <a:rPr lang="en-US" altLang="ja-JP" b="1" dirty="0">
                <a:solidFill>
                  <a:srgbClr val="FF0000"/>
                </a:solidFill>
              </a:rPr>
              <a:t> </a:t>
            </a:r>
            <a:r>
              <a:rPr lang="en-US" altLang="ja-JP" b="1" dirty="0" err="1">
                <a:solidFill>
                  <a:srgbClr val="FF0000"/>
                </a:solidFill>
              </a:rPr>
              <a:t>thể</a:t>
            </a:r>
            <a:r>
              <a:rPr lang="en-US" altLang="ja-JP" b="1" dirty="0">
                <a:solidFill>
                  <a:srgbClr val="FF0000"/>
                </a:solidFill>
              </a:rPr>
              <a:t> </a:t>
            </a:r>
            <a:r>
              <a:rPr lang="en-US" altLang="ja-JP" b="1" dirty="0" err="1">
                <a:solidFill>
                  <a:srgbClr val="FF0000"/>
                </a:solidFill>
              </a:rPr>
              <a:t>ngay</a:t>
            </a:r>
            <a:r>
              <a:rPr lang="en-US" altLang="ja-JP" b="1" dirty="0">
                <a:solidFill>
                  <a:srgbClr val="FF0000"/>
                </a:solidFill>
              </a:rPr>
              <a:t> </a:t>
            </a:r>
            <a:r>
              <a:rPr lang="en-US" altLang="ja-JP" b="1" dirty="0" err="1">
                <a:solidFill>
                  <a:srgbClr val="FF0000"/>
                </a:solidFill>
              </a:rPr>
              <a:t>lập</a:t>
            </a:r>
            <a:r>
              <a:rPr lang="en-US" altLang="ja-JP" b="1" dirty="0">
                <a:solidFill>
                  <a:srgbClr val="FF0000"/>
                </a:solidFill>
              </a:rPr>
              <a:t> </a:t>
            </a:r>
            <a:r>
              <a:rPr lang="en-US" altLang="ja-JP" b="1" dirty="0" err="1">
                <a:solidFill>
                  <a:srgbClr val="FF0000"/>
                </a:solidFill>
              </a:rPr>
              <a:t>tức</a:t>
            </a:r>
            <a:r>
              <a:rPr lang="en-US" altLang="ja-JP" b="1" dirty="0">
                <a:solidFill>
                  <a:srgbClr val="FF0000"/>
                </a:solidFill>
              </a:rPr>
              <a:t> </a:t>
            </a:r>
            <a:r>
              <a:rPr lang="en-US" altLang="ja-JP" b="1" dirty="0" err="1">
                <a:solidFill>
                  <a:srgbClr val="FF0000"/>
                </a:solidFill>
              </a:rPr>
              <a:t>nâng</a:t>
            </a:r>
            <a:r>
              <a:rPr lang="en-US" altLang="ja-JP" b="1" dirty="0">
                <a:solidFill>
                  <a:srgbClr val="FF0000"/>
                </a:solidFill>
              </a:rPr>
              <a:t> </a:t>
            </a:r>
            <a:r>
              <a:rPr lang="en-US" altLang="ja-JP" b="1" dirty="0" err="1">
                <a:solidFill>
                  <a:srgbClr val="FF0000"/>
                </a:solidFill>
              </a:rPr>
              <a:t>cao</a:t>
            </a:r>
            <a:r>
              <a:rPr lang="en-US" altLang="ja-JP" b="1" dirty="0">
                <a:solidFill>
                  <a:srgbClr val="FF0000"/>
                </a:solidFill>
              </a:rPr>
              <a:t> </a:t>
            </a:r>
            <a:r>
              <a:rPr lang="en-US" altLang="ja-JP" b="1" dirty="0" err="1">
                <a:solidFill>
                  <a:srgbClr val="FF0000"/>
                </a:solidFill>
              </a:rPr>
              <a:t>khả</a:t>
            </a:r>
            <a:r>
              <a:rPr lang="en-US" altLang="ja-JP" b="1" dirty="0">
                <a:solidFill>
                  <a:srgbClr val="FF0000"/>
                </a:solidFill>
              </a:rPr>
              <a:t> </a:t>
            </a:r>
            <a:r>
              <a:rPr lang="en-US" altLang="ja-JP" b="1" dirty="0" err="1">
                <a:solidFill>
                  <a:srgbClr val="FF0000"/>
                </a:solidFill>
              </a:rPr>
              <a:t>năng</a:t>
            </a:r>
            <a:r>
              <a:rPr lang="en-US" altLang="ja-JP" b="1" dirty="0">
                <a:solidFill>
                  <a:srgbClr val="FF0000"/>
                </a:solidFill>
              </a:rPr>
              <a:t> </a:t>
            </a:r>
            <a:r>
              <a:rPr lang="en-US" altLang="ja-JP" b="1" dirty="0" err="1">
                <a:solidFill>
                  <a:srgbClr val="FF0000"/>
                </a:solidFill>
              </a:rPr>
              <a:t>miễn</a:t>
            </a:r>
            <a:r>
              <a:rPr lang="en-US" altLang="ja-JP" b="1" dirty="0">
                <a:solidFill>
                  <a:srgbClr val="FF0000"/>
                </a:solidFill>
              </a:rPr>
              <a:t> </a:t>
            </a:r>
            <a:r>
              <a:rPr lang="en-US" altLang="ja-JP" b="1" dirty="0" err="1">
                <a:solidFill>
                  <a:srgbClr val="FF0000"/>
                </a:solidFill>
              </a:rPr>
              <a:t>dịch</a:t>
            </a:r>
            <a:r>
              <a:rPr lang="en-US" altLang="ja-JP" b="1" dirty="0">
                <a:solidFill>
                  <a:srgbClr val="FF0000"/>
                </a:solidFill>
              </a:rPr>
              <a:t> </a:t>
            </a:r>
            <a:r>
              <a:rPr lang="en-US" altLang="ja-JP" b="1" dirty="0" err="1">
                <a:solidFill>
                  <a:srgbClr val="FF0000"/>
                </a:solidFill>
              </a:rPr>
              <a:t>của</a:t>
            </a:r>
            <a:r>
              <a:rPr lang="en-US" altLang="ja-JP" b="1" dirty="0">
                <a:solidFill>
                  <a:srgbClr val="FF0000"/>
                </a:solidFill>
              </a:rPr>
              <a:t> </a:t>
            </a:r>
            <a:r>
              <a:rPr lang="en-US" altLang="ja-JP" b="1" dirty="0" err="1">
                <a:solidFill>
                  <a:srgbClr val="FF0000"/>
                </a:solidFill>
              </a:rPr>
              <a:t>cơ</a:t>
            </a:r>
            <a:r>
              <a:rPr lang="en-US" altLang="ja-JP" b="1" dirty="0">
                <a:solidFill>
                  <a:srgbClr val="FF0000"/>
                </a:solidFill>
              </a:rPr>
              <a:t> </a:t>
            </a:r>
            <a:r>
              <a:rPr lang="en-US" altLang="ja-JP" b="1" dirty="0" err="1">
                <a:solidFill>
                  <a:srgbClr val="FF0000"/>
                </a:solidFill>
              </a:rPr>
              <a:t>thể</a:t>
            </a:r>
            <a:endParaRPr lang="en-US" altLang="ja-JP" b="1" dirty="0">
              <a:solidFill>
                <a:srgbClr val="FF0000"/>
              </a:solidFill>
            </a:endParaRPr>
          </a:p>
          <a:p>
            <a:pPr>
              <a:buFont typeface="Wingdings" panose="05000000000000000000" pitchFamily="2" charset="2"/>
              <a:buChar char="ü"/>
              <a:defRPr/>
            </a:pPr>
            <a:r>
              <a:rPr lang="en-US" altLang="ja-JP" b="1" dirty="0" err="1"/>
              <a:t>Uống</a:t>
            </a:r>
            <a:r>
              <a:rPr lang="en-US" altLang="ja-JP" b="1" dirty="0"/>
              <a:t> </a:t>
            </a:r>
            <a:r>
              <a:rPr lang="en-US" altLang="ja-JP" b="1" dirty="0" err="1"/>
              <a:t>đủ</a:t>
            </a:r>
            <a:r>
              <a:rPr lang="en-US" altLang="ja-JP" b="1" dirty="0"/>
              <a:t> n</a:t>
            </a:r>
            <a:r>
              <a:rPr lang="vi-VN" altLang="ja-JP" b="1" dirty="0"/>
              <a:t>ư</a:t>
            </a:r>
            <a:r>
              <a:rPr lang="en-US" altLang="ja-JP" b="1" dirty="0" err="1"/>
              <a:t>ớc</a:t>
            </a:r>
            <a:r>
              <a:rPr lang="en-US" altLang="ja-JP" b="1" dirty="0"/>
              <a:t>: </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Cho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uống</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cho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cơ quan.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nhầy</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ở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hô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hấp</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bào</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ở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niêm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mạc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không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tổn</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thương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năng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dính</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nhân gây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bào</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vi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khuẩn</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virus</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xâm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hô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hấp</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lông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hô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hấp</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mại</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năng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đào</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bớt</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nhân gây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ra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khỏi</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cơ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do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quan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trong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lây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nhiễm</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ja-JP" sz="3200" dirty="0" err="1">
                <a:latin typeface="Times New Roman" panose="02020603050405020304" pitchFamily="18" charset="0"/>
                <a:ea typeface="Times New Roman" panose="02020603050405020304" pitchFamily="18" charset="0"/>
                <a:cs typeface="Times New Roman" panose="02020603050405020304" pitchFamily="18" charset="0"/>
              </a:rPr>
              <a:t>virus</a:t>
            </a:r>
            <a:r>
              <a:rPr lang="vi-VN" altLang="ja-JP" sz="3200" dirty="0">
                <a:latin typeface="Times New Roman" panose="02020603050405020304" pitchFamily="18" charset="0"/>
                <a:ea typeface="Times New Roman" panose="02020603050405020304" pitchFamily="18" charset="0"/>
                <a:cs typeface="Times New Roman" panose="02020603050405020304" pitchFamily="18" charset="0"/>
              </a:rPr>
              <a:t>.</a:t>
            </a:r>
          </a:p>
          <a:p>
            <a:pPr eaLnBrk="1" fontAlgn="auto" hangingPunct="1">
              <a:spcAft>
                <a:spcPts val="0"/>
              </a:spcAft>
              <a:buFont typeface="Wingdings" panose="05000000000000000000" pitchFamily="2" charset="2"/>
              <a:buChar char="ü"/>
              <a:defRPr/>
            </a:pPr>
            <a:endParaRPr lang="en-US" altLang="ja-JP" b="1" dirty="0"/>
          </a:p>
          <a:p>
            <a:pPr eaLnBrk="1" fontAlgn="auto" hangingPunct="1">
              <a:spcAft>
                <a:spcPts val="0"/>
              </a:spcAft>
              <a:buFont typeface="Wingdings" panose="05000000000000000000" pitchFamily="2" charset="2"/>
              <a:buChar char="ü"/>
              <a:defRPr/>
            </a:pPr>
            <a:r>
              <a:rPr lang="en-US" altLang="ja-JP" b="1" dirty="0" err="1">
                <a:solidFill>
                  <a:srgbClr val="FF0000"/>
                </a:solidFill>
              </a:rPr>
              <a:t>Thời</a:t>
            </a:r>
            <a:r>
              <a:rPr lang="en-US" altLang="ja-JP" b="1" dirty="0">
                <a:solidFill>
                  <a:srgbClr val="FF0000"/>
                </a:solidFill>
              </a:rPr>
              <a:t> </a:t>
            </a:r>
            <a:r>
              <a:rPr lang="en-US" altLang="ja-JP" b="1" dirty="0" err="1">
                <a:solidFill>
                  <a:srgbClr val="FF0000"/>
                </a:solidFill>
              </a:rPr>
              <a:t>gian</a:t>
            </a:r>
            <a:r>
              <a:rPr lang="en-US" altLang="ja-JP" b="1" dirty="0">
                <a:solidFill>
                  <a:srgbClr val="FF0000"/>
                </a:solidFill>
              </a:rPr>
              <a:t> </a:t>
            </a:r>
            <a:r>
              <a:rPr lang="en-US" altLang="ja-JP" b="1" dirty="0" err="1">
                <a:solidFill>
                  <a:srgbClr val="FF0000"/>
                </a:solidFill>
              </a:rPr>
              <a:t>ngủ</a:t>
            </a:r>
            <a:r>
              <a:rPr lang="en-US" altLang="ja-JP" b="1" dirty="0">
                <a:solidFill>
                  <a:srgbClr val="FF0000"/>
                </a:solidFill>
              </a:rPr>
              <a:t> </a:t>
            </a:r>
            <a:r>
              <a:rPr lang="en-US" altLang="ja-JP" b="1" dirty="0" err="1">
                <a:solidFill>
                  <a:srgbClr val="FF0000"/>
                </a:solidFill>
              </a:rPr>
              <a:t>và</a:t>
            </a:r>
            <a:r>
              <a:rPr lang="en-US" altLang="ja-JP" b="1" dirty="0">
                <a:solidFill>
                  <a:srgbClr val="FF0000"/>
                </a:solidFill>
              </a:rPr>
              <a:t> </a:t>
            </a:r>
            <a:r>
              <a:rPr lang="en-US" altLang="ja-JP" b="1" dirty="0" err="1">
                <a:solidFill>
                  <a:srgbClr val="FF0000"/>
                </a:solidFill>
              </a:rPr>
              <a:t>hoạt</a:t>
            </a:r>
            <a:r>
              <a:rPr lang="en-US" altLang="ja-JP" b="1" dirty="0">
                <a:solidFill>
                  <a:srgbClr val="FF0000"/>
                </a:solidFill>
              </a:rPr>
              <a:t> </a:t>
            </a:r>
            <a:r>
              <a:rPr lang="en-US" altLang="ja-JP" b="1" dirty="0" err="1">
                <a:solidFill>
                  <a:srgbClr val="FF0000"/>
                </a:solidFill>
              </a:rPr>
              <a:t>động</a:t>
            </a:r>
            <a:r>
              <a:rPr lang="en-US" altLang="ja-JP" b="1" dirty="0">
                <a:solidFill>
                  <a:srgbClr val="FF0000"/>
                </a:solidFill>
              </a:rPr>
              <a:t> </a:t>
            </a:r>
            <a:r>
              <a:rPr lang="en-US" altLang="ja-JP" b="1" dirty="0" err="1">
                <a:solidFill>
                  <a:srgbClr val="FF0000"/>
                </a:solidFill>
              </a:rPr>
              <a:t>hợp</a:t>
            </a:r>
            <a:r>
              <a:rPr lang="en-US" altLang="ja-JP" b="1" dirty="0">
                <a:solidFill>
                  <a:srgbClr val="FF0000"/>
                </a:solidFill>
              </a:rPr>
              <a:t> </a:t>
            </a:r>
            <a:r>
              <a:rPr lang="en-US" altLang="ja-JP" b="1" dirty="0" err="1">
                <a:solidFill>
                  <a:srgbClr val="FF0000"/>
                </a:solidFill>
              </a:rPr>
              <a:t>lý</a:t>
            </a:r>
            <a:endParaRPr lang="en-US" altLang="ja-JP" b="1" dirty="0">
              <a:solidFill>
                <a:srgbClr val="FF0000"/>
              </a:solidFill>
            </a:endParaRPr>
          </a:p>
        </p:txBody>
      </p:sp>
      <p:pic>
        <p:nvPicPr>
          <p:cNvPr id="1026" name="Picture 2" descr="phân biệt Covid - 19 và cúm">
            <a:extLst>
              <a:ext uri="{FF2B5EF4-FFF2-40B4-BE49-F238E27FC236}">
                <a16:creationId xmlns:a16="http://schemas.microsoft.com/office/drawing/2014/main" xmlns="" id="{0630AA61-6E82-4CAA-A2F6-9ACCDD3073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257800"/>
            <a:ext cx="30480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767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3839</TotalTime>
  <Words>5911</Words>
  <Application>Microsoft Office PowerPoint</Application>
  <PresentationFormat>On-screen Show (4:3)</PresentationFormat>
  <Paragraphs>468</Paragraphs>
  <Slides>58</Slides>
  <Notes>11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58</vt:i4>
      </vt:variant>
    </vt:vector>
  </HeadingPairs>
  <TitlesOfParts>
    <vt:vector size="76" baseType="lpstr">
      <vt:lpstr>Arial Unicode MS</vt:lpstr>
      <vt:lpstr>ＭＳ Ｐゴシック</vt:lpstr>
      <vt:lpstr>Yu Gothic Light</vt:lpstr>
      <vt:lpstr>.VnArial</vt:lpstr>
      <vt:lpstr>Arial</vt:lpstr>
      <vt:lpstr>Arial Narrow</vt:lpstr>
      <vt:lpstr>Calibri</vt:lpstr>
      <vt:lpstr>Cambria</vt:lpstr>
      <vt:lpstr>Frank Ruhl Libre</vt:lpstr>
      <vt:lpstr>Helvetica</vt:lpstr>
      <vt:lpstr>Merriweather</vt:lpstr>
      <vt:lpstr>ＭＳ 明朝</vt:lpstr>
      <vt:lpstr>Times</vt:lpstr>
      <vt:lpstr>Times New Roman</vt:lpstr>
      <vt:lpstr>Wingdings</vt:lpstr>
      <vt:lpstr>Yu Mincho</vt:lpstr>
      <vt:lpstr>游明朝</vt:lpstr>
      <vt:lpstr>Office Theme</vt:lpstr>
      <vt:lpstr>PowerPoint Presentation</vt:lpstr>
      <vt:lpstr>Nội dung 1: Tổ chức chế độ dinh dưỡng hợp lí cho trẻ em mầm non để phòng, chống dịch COVID-19  </vt:lpstr>
      <vt:lpstr>Dinh dưỡng trong dự phòng  COVID-19 cho trẻ mầm non</vt:lpstr>
      <vt:lpstr>Hoạt động 1:  Vai trò của dinh dưỡng trong phòng chống dịch COVID-19 cho trẻ em mầm non</vt:lpstr>
      <vt:lpstr>Vai trò của dinh dưỡng đối với việc phòng chống dịch bệnh, trong đó có dịch COVID-19?  </vt:lpstr>
      <vt:lpstr>Hoạt động 2:  Chế độ ăn khoa học, hợp lí cho trẻ em mầm non để phòng chống dịch bệnh COVID-19</vt:lpstr>
      <vt:lpstr>Nguyên tắc chế độ dinh dưỡng phòng dịch COVID-19 </vt:lpstr>
      <vt:lpstr>Hoạt động 3:  Một số lưu ý khi xây dựng thực đơn, lựa chọn thực phẩm phòng chống dịch COVID-19 cho trẻ em trong cơ sở giáo dục mầm non</vt:lpstr>
      <vt:lpstr>Tăng cường miễn dịch – phòng chống dịch bệnh</vt:lpstr>
      <vt:lpstr> Đảm bảo các nguyên tắc xây dựng thực đơn  theo quy định </vt:lpstr>
      <vt:lpstr> Đảm bảo các nguyên tắc xây dựng thực đơn  theo quy định </vt:lpstr>
      <vt:lpstr>Năng lượng tiêu hao</vt:lpstr>
      <vt:lpstr>Cân bằng năng lượng</vt:lpstr>
      <vt:lpstr>Protein</vt:lpstr>
      <vt:lpstr>   Vitamin A</vt:lpstr>
      <vt:lpstr>Vitamin C</vt:lpstr>
      <vt:lpstr>Vitamin E</vt:lpstr>
      <vt:lpstr>    Vitamin D</vt:lpstr>
      <vt:lpstr>   Sắt</vt:lpstr>
      <vt:lpstr>PowerPoint Presentation</vt:lpstr>
      <vt:lpstr>     KHI TRẺ BỊ THIẾU MÁU THIẾU SẮT…</vt:lpstr>
      <vt:lpstr>Kẽm</vt:lpstr>
      <vt:lpstr>Selen</vt:lpstr>
      <vt:lpstr>Omega 3</vt:lpstr>
      <vt:lpstr>Flavonoids</vt:lpstr>
      <vt:lpstr>Probiotic</vt:lpstr>
      <vt:lpstr>Thực đơn cân đối, lành mạnh, giàu vi chất dinh dưỡng cho trẻ mầm non</vt:lpstr>
      <vt:lpstr>Khung thực đơn cho trẻ mẫu giáo khu vực miền Bắc</vt:lpstr>
      <vt:lpstr>Khung thực đơn cho trẻ mẫu giáo khu vực miền Trung</vt:lpstr>
      <vt:lpstr>Khung thực đơn cho trẻ mẫu giáo khu vực miền Nam</vt:lpstr>
      <vt:lpstr>PowerPoint Presentation</vt:lpstr>
      <vt:lpstr>Béo phì với nguy cơ diễn biến nặng khi nhiễm COVID 19</vt:lpstr>
      <vt:lpstr>NGUYÊN TẮC CHO TRẺ ĂN  KHI TRẺ BỊ TIÊU CHẢY</vt:lpstr>
      <vt:lpstr>CHẾ ĐỘ DINH DƯỠNG CHO TRẺ BỊ  VIÊM ĐƯỜNG HÔ HẤP CẤP</vt:lpstr>
      <vt:lpstr>Hoạt động thể lực</vt:lpstr>
      <vt:lpstr>Nội dung 2:  Bảo đảm an toàn thực phẩm, phòng chống lây nhiễm COVID-19 trong tổ chức bữa ăn bán trú tại cơ sở giáo dục mầm non </vt:lpstr>
      <vt:lpstr>Hoạt động ４ Một số lưu ý trong thực hiện các quy định về an toàn thực phẩm khi tổ chức bữa ăn bán trú tại cơ sở giáo dục mầm non phòng chống dịch COVID-19 trong tình hình mới </vt:lpstr>
      <vt:lpstr>Ngoài việc thực hiện các quy định về bảo đảm an toàn thực phẩm khi tổ chức bữa ăn cho trẻ, cơ sở giáo dục mầm non cần một số lưu ý để phòng dịch như sau:  </vt:lpstr>
      <vt:lpstr> Khi chế biến thực phẩm   </vt:lpstr>
      <vt:lpstr> Khi chế biến thực phẩm (tiếp) </vt:lpstr>
      <vt:lpstr>Bố trí nơi ăn bảo đảm giãn cách hợp lí  </vt:lpstr>
      <vt:lpstr>Hoạt động 5:  Hướng dẫn bảo đảm an toàn thực phẩm phòng chống dịch COVID-19 trong cơ sở giáo dục mầm non</vt:lpstr>
      <vt:lpstr>Nội dung bảo đảm an toàn thực phẩm phòng chống dịch bệnh COVID-19 trong cơ sở giáo dục mầm non</vt:lpstr>
      <vt:lpstr>Nội dung bảo đảm an toàn thực phẩm phòng chống dịch bệnh COVID-19 trong cơ sở giáo dục mầm non</vt:lpstr>
      <vt:lpstr>PowerPoint Presentation</vt:lpstr>
      <vt:lpstr>Nội dung 3:  Tăng cường giáo dục dinh dưỡng và phối hợp giữa gia đình và nhà trường trong đảm bảo chế độ dinh dưỡng và an toàn vệ sinh thực phẩm phòng dịch COVD-19 cho trẻ tại gia đình </vt:lpstr>
      <vt:lpstr>Hoạt động 6:  Một số nội dung giáo dục dinh dưỡng, sức khoẻ cho trẻ mầm non để phòng, chống dịch COVID-19 </vt:lpstr>
      <vt:lpstr>PowerPoint Presentation</vt:lpstr>
      <vt:lpstr>PowerPoint Presentation</vt:lpstr>
      <vt:lpstr>PowerPoint Presentation</vt:lpstr>
      <vt:lpstr>2. Công tác vệ sinh, khử khuẩn</vt:lpstr>
      <vt:lpstr>PowerPoint Presentation</vt:lpstr>
      <vt:lpstr>PowerPoint Presentation</vt:lpstr>
      <vt:lpstr>PowerPoint Presentation</vt:lpstr>
      <vt:lpstr>PowerPoint Presentation</vt:lpstr>
      <vt:lpstr>PowerPoint Presentation</vt:lpstr>
      <vt:lpstr>4. Phối hợp giữa nhà trường, gia đình và cộng đồng</vt:lpstr>
      <vt:lpstr>Câu hỏi cuối chuyên đề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Hienxinhdep</dc:creator>
  <cp:lastModifiedBy>Nguyen Ba Minh</cp:lastModifiedBy>
  <cp:revision>257</cp:revision>
  <dcterms:created xsi:type="dcterms:W3CDTF">2006-08-16T00:00:00Z</dcterms:created>
  <dcterms:modified xsi:type="dcterms:W3CDTF">2021-08-22T09:43:41Z</dcterms:modified>
</cp:coreProperties>
</file>